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tags/tag20.xml" ContentType="application/vnd.openxmlformats-officedocument.presentationml.tags+xml"/>
  <Override PartName="/ppt/notesSlides/notesSlide45.xml" ContentType="application/vnd.openxmlformats-officedocument.presentationml.notesSlide+xml"/>
  <Override PartName="/ppt/tags/tag21.xml" ContentType="application/vnd.openxmlformats-officedocument.presentationml.tags+xml"/>
  <Override PartName="/ppt/notesSlides/notesSlide46.xml" ContentType="application/vnd.openxmlformats-officedocument.presentationml.notesSlide+xml"/>
  <Override PartName="/ppt/tags/tag22.xml" ContentType="application/vnd.openxmlformats-officedocument.presentationml.tags+xml"/>
  <Override PartName="/ppt/notesSlides/notesSlide47.xml" ContentType="application/vnd.openxmlformats-officedocument.presentationml.notesSlide+xml"/>
  <Override PartName="/ppt/tags/tag23.xml" ContentType="application/vnd.openxmlformats-officedocument.presentationml.tags+xml"/>
  <Override PartName="/ppt/notesSlides/notesSlide48.xml" ContentType="application/vnd.openxmlformats-officedocument.presentationml.notesSlide+xml"/>
  <Override PartName="/ppt/tags/tag24.xml" ContentType="application/vnd.openxmlformats-officedocument.presentationml.tags+xml"/>
  <Override PartName="/ppt/notesSlides/notesSlide49.xml" ContentType="application/vnd.openxmlformats-officedocument.presentationml.notesSlide+xml"/>
  <Override PartName="/ppt/tags/tag25.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4"/>
  </p:notesMasterIdLst>
  <p:sldIdLst>
    <p:sldId id="513" r:id="rId2"/>
    <p:sldId id="730" r:id="rId3"/>
    <p:sldId id="1070" r:id="rId4"/>
    <p:sldId id="1094" r:id="rId5"/>
    <p:sldId id="1053" r:id="rId6"/>
    <p:sldId id="763" r:id="rId7"/>
    <p:sldId id="883" r:id="rId8"/>
    <p:sldId id="1052" r:id="rId9"/>
    <p:sldId id="1069" r:id="rId10"/>
    <p:sldId id="876" r:id="rId11"/>
    <p:sldId id="860" r:id="rId12"/>
    <p:sldId id="759" r:id="rId13"/>
    <p:sldId id="1054" r:id="rId14"/>
    <p:sldId id="1055" r:id="rId15"/>
    <p:sldId id="1056" r:id="rId16"/>
    <p:sldId id="1057" r:id="rId17"/>
    <p:sldId id="1058" r:id="rId18"/>
    <p:sldId id="1059" r:id="rId19"/>
    <p:sldId id="1060" r:id="rId20"/>
    <p:sldId id="1061" r:id="rId21"/>
    <p:sldId id="1062" r:id="rId22"/>
    <p:sldId id="1063" r:id="rId23"/>
    <p:sldId id="1064" r:id="rId24"/>
    <p:sldId id="1065" r:id="rId25"/>
    <p:sldId id="1066" r:id="rId26"/>
    <p:sldId id="1067" r:id="rId27"/>
    <p:sldId id="1068" r:id="rId28"/>
    <p:sldId id="1071" r:id="rId29"/>
    <p:sldId id="1072" r:id="rId30"/>
    <p:sldId id="1073" r:id="rId31"/>
    <p:sldId id="1074" r:id="rId32"/>
    <p:sldId id="1077" r:id="rId33"/>
    <p:sldId id="1078" r:id="rId34"/>
    <p:sldId id="1079" r:id="rId35"/>
    <p:sldId id="1080" r:id="rId36"/>
    <p:sldId id="1081" r:id="rId37"/>
    <p:sldId id="1082" r:id="rId38"/>
    <p:sldId id="1083" r:id="rId39"/>
    <p:sldId id="1084" r:id="rId40"/>
    <p:sldId id="1085" r:id="rId41"/>
    <p:sldId id="1086" r:id="rId42"/>
    <p:sldId id="1087" r:id="rId43"/>
    <p:sldId id="1088" r:id="rId44"/>
    <p:sldId id="1090" r:id="rId45"/>
    <p:sldId id="1091" r:id="rId46"/>
    <p:sldId id="957" r:id="rId47"/>
    <p:sldId id="958" r:id="rId48"/>
    <p:sldId id="1089" r:id="rId49"/>
    <p:sldId id="1093" r:id="rId50"/>
    <p:sldId id="1092" r:id="rId51"/>
    <p:sldId id="874" r:id="rId52"/>
    <p:sldId id="291" r:id="rId53"/>
  </p:sldIdLst>
  <p:sldSz cx="9144000" cy="5143500" type="screen16x9"/>
  <p:notesSz cx="6858000" cy="9144000"/>
  <p:custDataLst>
    <p:tags r:id="rId5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7285" autoAdjust="0"/>
  </p:normalViewPr>
  <p:slideViewPr>
    <p:cSldViewPr snapToGrid="0" showGuides="1">
      <p:cViewPr varScale="1">
        <p:scale>
          <a:sx n="84" d="100"/>
          <a:sy n="84" d="100"/>
        </p:scale>
        <p:origin x="1608" y="67"/>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9/13/2023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pPr>
              <a:buFontTx/>
              <a:buNone/>
            </a:pPr>
            <a:r>
              <a:rPr lang="en-US" b="0" dirty="0"/>
              <a:t>Module 4: Physical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4173039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413699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045062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3494789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4.3.2 – Types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22288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60827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613400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3999672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741193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4.6.5 – Packet Tracer – Connect a Wired and Wireless LAN</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3838456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4.6.6 – Lab – View Wired and Wireless NIC Information</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141457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4.7-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1476824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2707434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4-Physical Layer</a:t>
            </a:r>
          </a:p>
          <a:p>
            <a:r>
              <a:rPr lang="en-US" dirty="0"/>
              <a:t>4.8 -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3226496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4.8 – Summary</a:t>
            </a:r>
          </a:p>
          <a:p>
            <a:r>
              <a:rPr lang="en-US" dirty="0"/>
              <a:t>4.8.1 – Packet Tracer – Connect the Physical Layer</a:t>
            </a:r>
          </a:p>
          <a:p>
            <a:r>
              <a:rPr lang="en-US" dirty="0"/>
              <a:t>4.8.2 – Check Your Understanding – Connect the Physical Layer</a:t>
            </a:r>
          </a:p>
        </p:txBody>
      </p:sp>
    </p:spTree>
    <p:extLst>
      <p:ext uri="{BB962C8B-B14F-4D97-AF65-F5344CB8AC3E}">
        <p14:creationId xmlns:p14="http://schemas.microsoft.com/office/powerpoint/2010/main" val="57063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11</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4- Physical Layer</a:t>
            </a:r>
          </a:p>
          <a:p>
            <a:pPr>
              <a:buFontTx/>
              <a:buNone/>
            </a:pPr>
            <a:r>
              <a:rPr lang="en-GB" dirty="0"/>
              <a:t>4.0.2-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4: Physical Layer</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 </a:t>
            </a:r>
          </a:p>
          <a:p>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662" y="301986"/>
            <a:ext cx="1751797" cy="534298"/>
          </a:xfrm>
          <a:prstGeom prst="rect">
            <a:avLst/>
          </a:prstGeom>
        </p:spPr>
      </p:pic>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4: Physical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662" y="301986"/>
            <a:ext cx="1751797" cy="534298"/>
          </a:xfrm>
          <a:prstGeom prst="rect">
            <a:avLst/>
          </a:prstGeom>
        </p:spPr>
      </p:pic>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Physical Layer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physical layer protocols, services, and network media support communications across data networks</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a:lnSpc>
                          <a:spcPct val="107000"/>
                        </a:lnSpc>
                        <a:spcBef>
                          <a:spcPts val="0"/>
                        </a:spcBef>
                        <a:spcAft>
                          <a:spcPts val="0"/>
                        </a:spcAft>
                      </a:pPr>
                      <a:r>
                        <a:rPr lang="en-US" sz="12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44151">
                <a:tc>
                  <a:txBody>
                    <a:bodyPr/>
                    <a:lstStyle/>
                    <a:p>
                      <a:pPr marL="0" marR="0">
                        <a:lnSpc>
                          <a:spcPct val="107000"/>
                        </a:lnSpc>
                        <a:spcBef>
                          <a:spcPts val="0"/>
                        </a:spcBef>
                        <a:spcAft>
                          <a:spcPts val="0"/>
                        </a:spcAft>
                      </a:pPr>
                      <a:r>
                        <a:rPr lang="en-US" sz="1200" dirty="0">
                          <a:effectLst/>
                        </a:rPr>
                        <a:t>Purpose of the Physical Layer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the purpose and functions of the physical layer in the network.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858405"/>
                  </a:ext>
                </a:extLst>
              </a:tr>
              <a:tr h="315930">
                <a:tc>
                  <a:txBody>
                    <a:bodyPr/>
                    <a:lstStyle/>
                    <a:p>
                      <a:pPr marL="0" marR="0">
                        <a:lnSpc>
                          <a:spcPct val="107000"/>
                        </a:lnSpc>
                        <a:spcBef>
                          <a:spcPts val="0"/>
                        </a:spcBef>
                        <a:spcAft>
                          <a:spcPts val="0"/>
                        </a:spcAft>
                      </a:pPr>
                      <a:r>
                        <a:rPr lang="en-US" sz="1200" dirty="0">
                          <a:effectLst/>
                        </a:rPr>
                        <a:t>Physical Layer Characteristics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characteristics of the physical layer.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444151">
                <a:tc>
                  <a:txBody>
                    <a:bodyPr/>
                    <a:lstStyle/>
                    <a:p>
                      <a:pPr marL="0" marR="0">
                        <a:lnSpc>
                          <a:spcPct val="107000"/>
                        </a:lnSpc>
                        <a:spcBef>
                          <a:spcPts val="0"/>
                        </a:spcBef>
                        <a:spcAft>
                          <a:spcPts val="0"/>
                        </a:spcAft>
                      </a:pPr>
                      <a:r>
                        <a:rPr lang="en-US" sz="1200" dirty="0">
                          <a:effectLst/>
                        </a:rPr>
                        <a:t>Copper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Identify the basic characteristics of copper cabling.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37215"/>
                  </a:ext>
                </a:extLst>
              </a:tr>
              <a:tr h="444151">
                <a:tc>
                  <a:txBody>
                    <a:bodyPr/>
                    <a:lstStyle/>
                    <a:p>
                      <a:pPr marL="0" marR="0">
                        <a:lnSpc>
                          <a:spcPct val="107000"/>
                        </a:lnSpc>
                        <a:spcBef>
                          <a:spcPts val="0"/>
                        </a:spcBef>
                        <a:spcAft>
                          <a:spcPts val="0"/>
                        </a:spcAft>
                      </a:pPr>
                      <a:r>
                        <a:rPr lang="en-US" sz="1200" dirty="0">
                          <a:effectLst/>
                        </a:rPr>
                        <a:t>UTP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Explain how UTP cable is used in Ethernet networks.</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444524"/>
                  </a:ext>
                </a:extLst>
              </a:tr>
              <a:tr h="444151">
                <a:tc>
                  <a:txBody>
                    <a:bodyPr/>
                    <a:lstStyle/>
                    <a:p>
                      <a:pPr marL="0" marR="0">
                        <a:lnSpc>
                          <a:spcPct val="107000"/>
                        </a:lnSpc>
                        <a:spcBef>
                          <a:spcPts val="0"/>
                        </a:spcBef>
                        <a:spcAft>
                          <a:spcPts val="0"/>
                        </a:spcAft>
                      </a:pPr>
                      <a:r>
                        <a:rPr lang="en-US" sz="1200" dirty="0">
                          <a:effectLst/>
                        </a:rPr>
                        <a:t>Fiber-Optic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fiber optic cabling and its main advantages over other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877670"/>
                  </a:ext>
                </a:extLst>
              </a:tr>
              <a:tr h="444151">
                <a:tc>
                  <a:txBody>
                    <a:bodyPr/>
                    <a:lstStyle/>
                    <a:p>
                      <a:pPr marL="0" marR="0">
                        <a:lnSpc>
                          <a:spcPct val="107000"/>
                        </a:lnSpc>
                        <a:spcBef>
                          <a:spcPts val="0"/>
                        </a:spcBef>
                        <a:spcAft>
                          <a:spcPts val="0"/>
                        </a:spcAft>
                      </a:pPr>
                      <a:r>
                        <a:rPr lang="en-US" sz="1200" dirty="0">
                          <a:effectLst/>
                        </a:rPr>
                        <a:t>Wireless Media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Connect devices using wired and wireless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Connection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a:buFont typeface="Arial" panose="020B0604020202020204" pitchFamily="34" charset="0"/>
              <a:buChar char="•"/>
            </a:pPr>
            <a:r>
              <a:rPr lang="en-US" sz="1600" dirty="0">
                <a:solidFill>
                  <a:srgbClr val="000000"/>
                </a:solidFill>
              </a:rPr>
              <a:t>Before any network communications can occur, a physical connection to a local network must be established.</a:t>
            </a:r>
          </a:p>
          <a:p>
            <a:pPr marL="342900" indent="-342900" algn="l">
              <a:buFont typeface="Arial" panose="020B0604020202020204" pitchFamily="34" charset="0"/>
              <a:buChar char="•"/>
            </a:pPr>
            <a:r>
              <a:rPr lang="en-US" sz="1600" dirty="0">
                <a:solidFill>
                  <a:srgbClr val="000000"/>
                </a:solidFill>
              </a:rPr>
              <a:t>This connection could be wired or wireless, depending on the setup of the network.</a:t>
            </a:r>
          </a:p>
          <a:p>
            <a:pPr marL="342900" indent="-342900" algn="l">
              <a:buFont typeface="Arial" panose="020B0604020202020204" pitchFamily="34" charset="0"/>
              <a:buChar char="•"/>
            </a:pPr>
            <a:r>
              <a:rPr lang="en-US" sz="1600" dirty="0">
                <a:solidFill>
                  <a:srgbClr val="000000"/>
                </a:solidFill>
              </a:rPr>
              <a:t>This generally applies whether you are considering a corporate office or a home.</a:t>
            </a:r>
          </a:p>
          <a:p>
            <a:pPr marL="342900" indent="-342900" algn="l">
              <a:buFont typeface="Arial" panose="020B0604020202020204" pitchFamily="34" charset="0"/>
              <a:buChar char="•"/>
            </a:pPr>
            <a:r>
              <a:rPr lang="en-US" sz="1600" dirty="0">
                <a:solidFill>
                  <a:srgbClr val="000000"/>
                </a:solidFill>
              </a:rPr>
              <a:t>A Network Interface Card (NIC) connects a device to the network.</a:t>
            </a:r>
          </a:p>
          <a:p>
            <a:pPr marL="342900" indent="-342900" algn="l">
              <a:buFont typeface="Arial" panose="020B0604020202020204" pitchFamily="34" charset="0"/>
              <a:buChar char="•"/>
            </a:pPr>
            <a:r>
              <a:rPr lang="en-US" sz="1600" dirty="0">
                <a:solidFill>
                  <a:srgbClr val="000000"/>
                </a:solidFill>
              </a:rPr>
              <a:t>Some devices may have just one NIC, while others may have multiple NICs (Wired and/or Wireless, for example).</a:t>
            </a:r>
          </a:p>
          <a:p>
            <a:pPr marL="342900" indent="-342900" algn="l">
              <a:buFont typeface="Arial" panose="020B0604020202020204" pitchFamily="34" charset="0"/>
              <a:buChar char="•"/>
            </a:pPr>
            <a:r>
              <a:rPr lang="en-US" sz="1600" dirty="0">
                <a:solidFill>
                  <a:srgbClr val="000000"/>
                </a:solidFill>
              </a:rPr>
              <a:t>Not all physical connections offer the same level of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a:buFont typeface="Arial" panose="020B0604020202020204" pitchFamily="34" charset="0"/>
              <a:buChar char="•"/>
            </a:pPr>
            <a:r>
              <a:rPr lang="en-US" sz="1600" dirty="0">
                <a:solidFill>
                  <a:srgbClr val="000000"/>
                </a:solidFill>
              </a:rPr>
              <a:t>Transports bits across the network media</a:t>
            </a:r>
          </a:p>
          <a:p>
            <a:pPr marL="342900" indent="-342900" algn="l">
              <a:buFont typeface="Arial" panose="020B0604020202020204" pitchFamily="34" charset="0"/>
              <a:buChar char="•"/>
            </a:pPr>
            <a:r>
              <a:rPr lang="en-US" sz="1600" dirty="0">
                <a:solidFill>
                  <a:srgbClr val="000000"/>
                </a:solidFill>
              </a:rPr>
              <a:t>Accepts a complete frame from the Data Link Layer and encodes it as a series of signals that are transmitted to the local media</a:t>
            </a:r>
          </a:p>
          <a:p>
            <a:pPr marL="342900" indent="-342900" algn="l">
              <a:buFont typeface="Arial" panose="020B0604020202020204" pitchFamily="34" charset="0"/>
              <a:buChar char="•"/>
            </a:pPr>
            <a:r>
              <a:rPr lang="en-US" sz="1600" dirty="0">
                <a:solidFill>
                  <a:srgbClr val="000000"/>
                </a:solidFill>
              </a:rPr>
              <a:t>This is the last step in the encapsulation process.</a:t>
            </a:r>
          </a:p>
          <a:p>
            <a:pPr marL="342900" indent="-342900" algn="l">
              <a:buFont typeface="Arial" panose="020B0604020202020204" pitchFamily="34" charset="0"/>
              <a:buChar char="•"/>
            </a:pPr>
            <a:r>
              <a:rPr lang="en-US" sz="1600"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Layer Standards</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Components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a:r>
              <a:rPr lang="en-US" dirty="0">
                <a:solidFill>
                  <a:srgbClr val="000000"/>
                </a:solidFill>
              </a:rPr>
              <a:t>Physical Layer Standards address three functional areas:</a:t>
            </a:r>
          </a:p>
          <a:p>
            <a:pPr marL="415985" lvl="1" indent="-342900">
              <a:buFont typeface="Arial" panose="020B0604020202020204" pitchFamily="34" charset="0"/>
              <a:buChar char="•"/>
            </a:pPr>
            <a:r>
              <a:rPr lang="en-US" dirty="0">
                <a:solidFill>
                  <a:srgbClr val="000000"/>
                </a:solidFill>
              </a:rPr>
              <a:t>Physical Components</a:t>
            </a:r>
          </a:p>
          <a:p>
            <a:pPr marL="415985" lvl="1" indent="-342900">
              <a:buFont typeface="Arial" panose="020B0604020202020204" pitchFamily="34" charset="0"/>
              <a:buChar char="•"/>
            </a:pPr>
            <a:r>
              <a:rPr lang="en-US" dirty="0">
                <a:solidFill>
                  <a:srgbClr val="000000"/>
                </a:solidFill>
              </a:rPr>
              <a:t>Encoding</a:t>
            </a:r>
          </a:p>
          <a:p>
            <a:pPr marL="415985" lvl="1" indent="-342900">
              <a:buFont typeface="Arial" panose="020B0604020202020204" pitchFamily="34" charset="0"/>
              <a:buChar char="•"/>
            </a:pPr>
            <a:r>
              <a:rPr lang="en-US" dirty="0">
                <a:solidFill>
                  <a:srgbClr val="000000"/>
                </a:solidFill>
              </a:rPr>
              <a:t>Signaling</a:t>
            </a:r>
          </a:p>
          <a:p>
            <a:pPr marL="415985" lvl="1" indent="-342900">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415985" lvl="1" indent="-342900">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Encoding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Encoding converts the stream of bits into a format recognizable by the next device in the network path.</a:t>
            </a:r>
          </a:p>
          <a:p>
            <a:pPr marL="285750" indent="-285750">
              <a:buFont typeface="Arial" panose="020B0604020202020204" pitchFamily="34" charset="0"/>
              <a:buChar char="•"/>
            </a:pPr>
            <a:r>
              <a:rPr lang="en-US" sz="1600" dirty="0">
                <a:solidFill>
                  <a:srgbClr val="000000"/>
                </a:solidFill>
                <a:latin typeface="+mn-lt"/>
              </a:rPr>
              <a:t>This ‘coding’ provides predictable patterns that can be recognized by the next device.</a:t>
            </a:r>
          </a:p>
          <a:p>
            <a:pPr marL="285750" indent="-285750">
              <a:buFont typeface="Arial" panose="020B0604020202020204" pitchFamily="34" charset="0"/>
              <a:buChar char="•"/>
            </a:pPr>
            <a:r>
              <a:rPr lang="en-US" sz="1600" dirty="0">
                <a:solidFill>
                  <a:srgbClr val="000000"/>
                </a:solidFill>
                <a:latin typeface="+mn-lt"/>
              </a:rPr>
              <a:t>Examples of encoding methods include Manchester (shown in the figure), 4B/5B, and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r>
              <a:rPr lang="en-US" sz="1600" dirty="0"/>
              <a:t>Physical Layer Characteristics</a:t>
            </a:r>
            <a:br>
              <a:rPr lang="en-US" dirty="0"/>
            </a:br>
            <a:r>
              <a:rPr lang="en-US" sz="2400" dirty="0"/>
              <a:t>Signaling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The signaling method is how the bit values, “1” and “0” are represented on the physical medium.</a:t>
            </a:r>
          </a:p>
          <a:p>
            <a:pPr marL="285750" indent="-285750">
              <a:buFont typeface="Arial" panose="020B0604020202020204" pitchFamily="34" charset="0"/>
              <a:buChar char="•"/>
            </a:pPr>
            <a:r>
              <a:rPr lang="en-US" sz="1600" dirty="0">
                <a:solidFill>
                  <a:srgbClr val="000000"/>
                </a:solidFill>
                <a:latin typeface="+mn-lt"/>
              </a:rPr>
              <a:t>The method of signaling will vary based on the type of medium being used.</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r>
              <a:rPr lang="en-US" sz="1200" dirty="0"/>
              <a:t>Electrical Signals Over Copper Cable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r>
              <a:rPr lang="en-US" sz="1200" dirty="0"/>
              <a:t>Light Pulses Over Fiber-Optic Cable</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r>
              <a:rPr lang="en-US" sz="1200" dirty="0"/>
              <a:t>Microwave Signals Over Wireless</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4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 10</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Bandwidth is the capacity at which a medium can carry data.</a:t>
            </a:r>
          </a:p>
          <a:p>
            <a:pPr marL="285750" indent="-285750">
              <a:buFont typeface="Arial" panose="020B0604020202020204" pitchFamily="34" charset="0"/>
              <a:buChar char="•"/>
            </a:pPr>
            <a:r>
              <a:rPr lang="en-US" sz="1600" dirty="0">
                <a:solidFill>
                  <a:srgbClr val="000000"/>
                </a:solidFill>
              </a:rPr>
              <a:t>Digital bandwidth measures the amount of data that can flow from one place to another in a given amount of time; how many bits can be transmitted in a second.</a:t>
            </a:r>
          </a:p>
          <a:p>
            <a:pPr marL="285750" indent="-285750">
              <a:buFont typeface="Arial" panose="020B0604020202020204" pitchFamily="34" charset="0"/>
              <a:buChar char="•"/>
            </a:pPr>
            <a:r>
              <a:rPr lang="en-US" sz="1600" dirty="0">
                <a:solidFill>
                  <a:srgbClr val="000000"/>
                </a:solidFill>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r>
                        <a:rPr lang="en-US" dirty="0"/>
                        <a:t>Unit of Bandwidth</a:t>
                      </a:r>
                    </a:p>
                  </a:txBody>
                  <a:tcPr/>
                </a:tc>
                <a:tc>
                  <a:txBody>
                    <a:bodyPr/>
                    <a:lstStyle/>
                    <a:p>
                      <a:r>
                        <a:rPr lang="en-US" dirty="0"/>
                        <a:t>Abbreviation</a:t>
                      </a:r>
                    </a:p>
                  </a:txBody>
                  <a:tcPr/>
                </a:tc>
                <a:tc>
                  <a:txBody>
                    <a:bodyPr/>
                    <a:lstStyle/>
                    <a:p>
                      <a:r>
                        <a:rPr lang="en-US" dirty="0"/>
                        <a:t>Equivalence</a:t>
                      </a:r>
                    </a:p>
                  </a:txBody>
                  <a:tcPr/>
                </a:tc>
                <a:extLst>
                  <a:ext uri="{0D108BD9-81ED-4DB2-BD59-A6C34878D82A}">
                    <a16:rowId xmlns:a16="http://schemas.microsoft.com/office/drawing/2014/main" val="2583676789"/>
                  </a:ext>
                </a:extLst>
              </a:tr>
              <a:tr h="370840">
                <a:tc>
                  <a:txBody>
                    <a:bodyPr/>
                    <a:lstStyle/>
                    <a:p>
                      <a:r>
                        <a:rPr lang="en-US" dirty="0">
                          <a:solidFill>
                            <a:srgbClr val="000000"/>
                          </a:solidFill>
                        </a:rPr>
                        <a:t>Bits per second</a:t>
                      </a:r>
                    </a:p>
                  </a:txBody>
                  <a:tcPr/>
                </a:tc>
                <a:tc>
                  <a:txBody>
                    <a:bodyPr/>
                    <a:lstStyle/>
                    <a:p>
                      <a:r>
                        <a:rPr lang="en-US" dirty="0">
                          <a:solidFill>
                            <a:srgbClr val="000000"/>
                          </a:solidFill>
                        </a:rPr>
                        <a:t>bps</a:t>
                      </a:r>
                    </a:p>
                  </a:txBody>
                  <a:tcPr/>
                </a:tc>
                <a:tc>
                  <a:txBody>
                    <a:bodyPr/>
                    <a:lstStyle/>
                    <a:p>
                      <a:r>
                        <a:rPr lang="en-US" dirty="0">
                          <a:solidFill>
                            <a:srgbClr val="000000"/>
                          </a:solidFill>
                        </a:rPr>
                        <a:t>1 bps = fundamental unit of bandwidth</a:t>
                      </a:r>
                    </a:p>
                  </a:txBody>
                  <a:tcPr/>
                </a:tc>
                <a:extLst>
                  <a:ext uri="{0D108BD9-81ED-4DB2-BD59-A6C34878D82A}">
                    <a16:rowId xmlns:a16="http://schemas.microsoft.com/office/drawing/2014/main" val="3849654457"/>
                  </a:ext>
                </a:extLst>
              </a:tr>
              <a:tr h="370840">
                <a:tc>
                  <a:txBody>
                    <a:bodyPr/>
                    <a:lstStyle/>
                    <a:p>
                      <a:r>
                        <a:rPr lang="en-US" dirty="0">
                          <a:solidFill>
                            <a:srgbClr val="000000"/>
                          </a:solidFill>
                        </a:rPr>
                        <a:t>Kilobits per second</a:t>
                      </a:r>
                    </a:p>
                  </a:txBody>
                  <a:tcPr/>
                </a:tc>
                <a:tc>
                  <a:txBody>
                    <a:bodyPr/>
                    <a:lstStyle/>
                    <a:p>
                      <a:r>
                        <a:rPr lang="en-US" dirty="0">
                          <a:solidFill>
                            <a:srgbClr val="000000"/>
                          </a:solidFill>
                        </a:rPr>
                        <a:t>Kbps</a:t>
                      </a:r>
                    </a:p>
                  </a:txBody>
                  <a:tcPr/>
                </a:tc>
                <a:tc>
                  <a:txBody>
                    <a:bodyPr/>
                    <a:lstStyle/>
                    <a:p>
                      <a:r>
                        <a:rPr lang="en-US" dirty="0">
                          <a:solidFill>
                            <a:srgbClr val="000000"/>
                          </a:solidFill>
                        </a:rPr>
                        <a:t>1 Kbps = 1,000 bps = 10</a:t>
                      </a:r>
                      <a:r>
                        <a:rPr lang="en-US" baseline="30000" dirty="0">
                          <a:solidFill>
                            <a:srgbClr val="000000"/>
                          </a:solidFill>
                        </a:rPr>
                        <a:t>3</a:t>
                      </a:r>
                      <a:r>
                        <a:rPr lang="en-US" dirty="0">
                          <a:solidFill>
                            <a:srgbClr val="000000"/>
                          </a:solidFill>
                        </a:rPr>
                        <a:t> bps</a:t>
                      </a:r>
                    </a:p>
                  </a:txBody>
                  <a:tcPr/>
                </a:tc>
                <a:extLst>
                  <a:ext uri="{0D108BD9-81ED-4DB2-BD59-A6C34878D82A}">
                    <a16:rowId xmlns:a16="http://schemas.microsoft.com/office/drawing/2014/main" val="235735172"/>
                  </a:ext>
                </a:extLst>
              </a:tr>
              <a:tr h="370840">
                <a:tc>
                  <a:txBody>
                    <a:bodyPr/>
                    <a:lstStyle/>
                    <a:p>
                      <a:r>
                        <a:rPr lang="en-US" dirty="0">
                          <a:solidFill>
                            <a:srgbClr val="000000"/>
                          </a:solidFill>
                        </a:rPr>
                        <a:t>Megabits per second</a:t>
                      </a:r>
                    </a:p>
                  </a:txBody>
                  <a:tcPr/>
                </a:tc>
                <a:tc>
                  <a:txBody>
                    <a:bodyPr/>
                    <a:lstStyle/>
                    <a:p>
                      <a:r>
                        <a:rPr lang="en-US" dirty="0">
                          <a:solidFill>
                            <a:srgbClr val="000000"/>
                          </a:solidFill>
                        </a:rPr>
                        <a:t>Mbps</a:t>
                      </a:r>
                    </a:p>
                  </a:txBody>
                  <a:tcPr/>
                </a:tc>
                <a:tc>
                  <a:txBody>
                    <a:bodyPr/>
                    <a:lstStyle/>
                    <a:p>
                      <a:r>
                        <a:rPr lang="en-US" dirty="0">
                          <a:solidFill>
                            <a:srgbClr val="000000"/>
                          </a:solidFill>
                        </a:rPr>
                        <a:t>1 Mbps = 1,000,000 bps = 10</a:t>
                      </a:r>
                      <a:r>
                        <a:rPr lang="en-US" baseline="30000" dirty="0">
                          <a:solidFill>
                            <a:srgbClr val="000000"/>
                          </a:solidFill>
                        </a:rPr>
                        <a:t>6</a:t>
                      </a:r>
                      <a:r>
                        <a:rPr lang="en-US" dirty="0">
                          <a:solidFill>
                            <a:srgbClr val="000000"/>
                          </a:solidFill>
                        </a:rPr>
                        <a:t> bps</a:t>
                      </a:r>
                    </a:p>
                  </a:txBody>
                  <a:tcPr/>
                </a:tc>
                <a:extLst>
                  <a:ext uri="{0D108BD9-81ED-4DB2-BD59-A6C34878D82A}">
                    <a16:rowId xmlns:a16="http://schemas.microsoft.com/office/drawing/2014/main" val="354468046"/>
                  </a:ext>
                </a:extLst>
              </a:tr>
              <a:tr h="370840">
                <a:tc>
                  <a:txBody>
                    <a:bodyPr/>
                    <a:lstStyle/>
                    <a:p>
                      <a:r>
                        <a:rPr lang="en-US" dirty="0">
                          <a:solidFill>
                            <a:srgbClr val="000000"/>
                          </a:solidFill>
                        </a:rPr>
                        <a:t>Gigabits per second</a:t>
                      </a:r>
                    </a:p>
                  </a:txBody>
                  <a:tcPr/>
                </a:tc>
                <a:tc>
                  <a:txBody>
                    <a:bodyPr/>
                    <a:lstStyle/>
                    <a:p>
                      <a:r>
                        <a:rPr lang="en-US" dirty="0">
                          <a:solidFill>
                            <a:srgbClr val="000000"/>
                          </a:solidFill>
                        </a:rPr>
                        <a:t>Gbps</a:t>
                      </a:r>
                    </a:p>
                  </a:txBody>
                  <a:tcPr/>
                </a:tc>
                <a:tc>
                  <a:txBody>
                    <a:bodyPr/>
                    <a:lstStyle/>
                    <a:p>
                      <a:r>
                        <a:rPr lang="en-US" dirty="0">
                          <a:solidFill>
                            <a:srgbClr val="000000"/>
                          </a:solidFill>
                        </a:rPr>
                        <a:t>1 Gbps – 1,000,000,000 bps = 10</a:t>
                      </a:r>
                      <a:r>
                        <a:rPr lang="en-US" baseline="30000" dirty="0">
                          <a:solidFill>
                            <a:srgbClr val="000000"/>
                          </a:solidFill>
                        </a:rPr>
                        <a:t>9</a:t>
                      </a:r>
                      <a:r>
                        <a:rPr lang="en-US" dirty="0">
                          <a:solidFill>
                            <a:srgbClr val="000000"/>
                          </a:solidFill>
                        </a:rPr>
                        <a:t> bps</a:t>
                      </a:r>
                    </a:p>
                  </a:txBody>
                  <a:tcPr/>
                </a:tc>
                <a:extLst>
                  <a:ext uri="{0D108BD9-81ED-4DB2-BD59-A6C34878D82A}">
                    <a16:rowId xmlns:a16="http://schemas.microsoft.com/office/drawing/2014/main" val="1458107787"/>
                  </a:ext>
                </a:extLst>
              </a:tr>
              <a:tr h="370840">
                <a:tc>
                  <a:txBody>
                    <a:bodyPr/>
                    <a:lstStyle/>
                    <a:p>
                      <a:r>
                        <a:rPr lang="en-US" dirty="0">
                          <a:solidFill>
                            <a:srgbClr val="000000"/>
                          </a:solidFill>
                        </a:rPr>
                        <a:t>Terabits per second</a:t>
                      </a:r>
                    </a:p>
                  </a:txBody>
                  <a:tcPr/>
                </a:tc>
                <a:tc>
                  <a:txBody>
                    <a:bodyPr/>
                    <a:lstStyle/>
                    <a:p>
                      <a:r>
                        <a:rPr lang="en-US" dirty="0">
                          <a:solidFill>
                            <a:srgbClr val="000000"/>
                          </a:solidFill>
                        </a:rPr>
                        <a:t>Tbps</a:t>
                      </a:r>
                    </a:p>
                  </a:txBody>
                  <a:tcPr/>
                </a:tc>
                <a:tc>
                  <a:txBody>
                    <a:bodyPr/>
                    <a:lstStyle/>
                    <a:p>
                      <a:r>
                        <a:rPr lang="en-US" dirty="0">
                          <a:solidFill>
                            <a:srgbClr val="000000"/>
                          </a:solidFill>
                        </a:rPr>
                        <a:t>1 Tbps = 1,000,000,000,000 bps = 10</a:t>
                      </a:r>
                      <a:r>
                        <a:rPr lang="en-US" baseline="30000" dirty="0">
                          <a:solidFill>
                            <a:srgbClr val="000000"/>
                          </a:solidFill>
                        </a:rPr>
                        <a:t>12</a:t>
                      </a:r>
                      <a:r>
                        <a:rPr lang="en-US" dirty="0">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 Terminology</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a:r>
              <a:rPr lang="en-US" dirty="0">
                <a:solidFill>
                  <a:srgbClr val="000000"/>
                </a:solidFill>
              </a:rPr>
              <a:t>Latency</a:t>
            </a:r>
          </a:p>
          <a:p>
            <a:pPr marL="415985" lvl="1" indent="-342900">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415985" lvl="1" indent="-342900">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415985" lvl="1" indent="-342900">
              <a:buFont typeface="Arial" panose="020B0604020202020204" pitchFamily="34" charset="0"/>
              <a:buChar char="•"/>
            </a:pPr>
            <a:r>
              <a:rPr lang="en-US" dirty="0">
                <a:solidFill>
                  <a:srgbClr val="000000"/>
                </a:solidFill>
              </a:rPr>
              <a:t>The measure of usable data transferred over a given period of time</a:t>
            </a:r>
          </a:p>
          <a:p>
            <a:pPr marL="415985" lvl="1" indent="-342900">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Characteristics of Copper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600" dirty="0">
                <a:solidFill>
                  <a:srgbClr val="000000"/>
                </a:solidFill>
              </a:rPr>
              <a:t>Copper cabling is the most common type of cabling used in networks today. It is inexpensive, easy to install, and has low resistance to electrical current flow.</a:t>
            </a:r>
          </a:p>
          <a:p>
            <a:pPr marL="0" indent="0" algn="l"/>
            <a:r>
              <a:rPr lang="en-US" sz="1600" dirty="0">
                <a:solidFill>
                  <a:srgbClr val="000000"/>
                </a:solidFill>
              </a:rPr>
              <a:t>Limitations:</a:t>
            </a:r>
          </a:p>
          <a:p>
            <a:pPr marL="415985" lvl="1" indent="-342900">
              <a:buFont typeface="Arial" panose="020B0604020202020204" pitchFamily="34" charset="0"/>
              <a:buChar char="•"/>
            </a:pPr>
            <a:r>
              <a:rPr lang="en-US" dirty="0">
                <a:solidFill>
                  <a:srgbClr val="000000"/>
                </a:solidFill>
              </a:rPr>
              <a:t>Attenuation – the longer the electrical signals have to travel, the weaker they get. </a:t>
            </a:r>
          </a:p>
          <a:p>
            <a:pPr marL="415985" lvl="1" indent="-342900">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1600" dirty="0">
                <a:solidFill>
                  <a:srgbClr val="000000"/>
                </a:solidFill>
              </a:rPr>
              <a:t>Mitigation:</a:t>
            </a:r>
          </a:p>
          <a:p>
            <a:pPr marL="415985" lvl="1" indent="-342900">
              <a:buFont typeface="Arial" panose="020B0604020202020204" pitchFamily="34" charset="0"/>
              <a:buChar char="•"/>
            </a:pPr>
            <a:r>
              <a:rPr lang="en-US" dirty="0">
                <a:solidFill>
                  <a:srgbClr val="000000"/>
                </a:solidFill>
              </a:rPr>
              <a:t>Strict adherence to cable length limits will mitigate attenuation.</a:t>
            </a:r>
          </a:p>
          <a:p>
            <a:pPr marL="415985" lvl="1" indent="-342900">
              <a:buFont typeface="Arial" panose="020B0604020202020204" pitchFamily="34" charset="0"/>
              <a:buChar char="•"/>
            </a:pPr>
            <a:r>
              <a:rPr lang="en-US" dirty="0">
                <a:solidFill>
                  <a:srgbClr val="000000"/>
                </a:solidFill>
              </a:rPr>
              <a:t>Some kinds of copper cable mitigate EMI and RFI by using metallic shielding and grounding.</a:t>
            </a:r>
          </a:p>
          <a:p>
            <a:pPr marL="415985" lvl="1" indent="-342900">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Types of Copper Cabling</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Unshielded Twisted Pair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UTP is the most common networking media.</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UTP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Twisted pairs protect the signal from interference.</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Shielded Twisted Pair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Better noise protection than UTP</a:t>
            </a:r>
          </a:p>
          <a:p>
            <a:pPr marL="285750" indent="-285750">
              <a:buFont typeface="Arial" panose="020B0604020202020204" pitchFamily="34" charset="0"/>
              <a:buChar char="•"/>
            </a:pPr>
            <a:r>
              <a:rPr lang="en-US" sz="1600" dirty="0">
                <a:solidFill>
                  <a:srgbClr val="000000"/>
                </a:solidFill>
              </a:rPr>
              <a:t>More expensive than UTP</a:t>
            </a:r>
          </a:p>
          <a:p>
            <a:pPr marL="285750" indent="-285750">
              <a:buFont typeface="Arial" panose="020B0604020202020204" pitchFamily="34" charset="0"/>
              <a:buChar char="•"/>
            </a:pPr>
            <a:r>
              <a:rPr lang="en-US" sz="1600" dirty="0">
                <a:solidFill>
                  <a:srgbClr val="000000"/>
                </a:solidFill>
              </a:rPr>
              <a:t>Harder to install than UTP</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STP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Braided or foil shield provides EMI/RFI protection</a:t>
            </a:r>
          </a:p>
          <a:p>
            <a:pPr marL="342900" indent="-342900">
              <a:buFont typeface="+mj-lt"/>
              <a:buAutoNum type="arabicPeriod"/>
            </a:pPr>
            <a:r>
              <a:rPr lang="en-US" sz="1600" dirty="0">
                <a:solidFill>
                  <a:srgbClr val="000000"/>
                </a:solidFill>
              </a:rPr>
              <a:t>Foil shield for each pair of wires provides EMI/RFI protection</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Coaxial Cable</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r>
              <a:rPr lang="en-US" sz="1400" dirty="0">
                <a:solidFill>
                  <a:srgbClr val="000000"/>
                </a:solidFill>
              </a:rPr>
              <a:t>Consists of the following:</a:t>
            </a:r>
          </a:p>
          <a:p>
            <a:pPr marL="342900" indent="-342900">
              <a:buFont typeface="+mj-lt"/>
              <a:buAutoNum type="arabicPeriod"/>
            </a:pPr>
            <a:r>
              <a:rPr lang="en-US" sz="1400" dirty="0">
                <a:solidFill>
                  <a:srgbClr val="000000"/>
                </a:solidFill>
              </a:rPr>
              <a:t>Outer cable jacket to prevent minor physical damage</a:t>
            </a:r>
          </a:p>
          <a:p>
            <a:pPr marL="342900" indent="-342900">
              <a:buFont typeface="+mj-lt"/>
              <a:buAutoNum type="arabicPeriod"/>
            </a:pPr>
            <a:r>
              <a:rPr lang="en-US" sz="1400" dirty="0">
                <a:solidFill>
                  <a:srgbClr val="000000"/>
                </a:solidFill>
              </a:rPr>
              <a:t>A woven copper braid, or metallic foil, acts as the second wire in the circuit and as a shield for the inner conductor.</a:t>
            </a:r>
          </a:p>
          <a:p>
            <a:pPr marL="342900" indent="-342900">
              <a:buFont typeface="+mj-lt"/>
              <a:buAutoNum type="arabicPeriod"/>
            </a:pPr>
            <a:r>
              <a:rPr lang="en-US" sz="1400" dirty="0">
                <a:solidFill>
                  <a:srgbClr val="000000"/>
                </a:solidFill>
              </a:rPr>
              <a:t>A layer of flexible plastic insulation</a:t>
            </a:r>
          </a:p>
          <a:p>
            <a:pPr marL="342900" indent="-342900">
              <a:buFont typeface="+mj-lt"/>
              <a:buAutoNum type="arabicPeriod"/>
            </a:pPr>
            <a:r>
              <a:rPr lang="en-US" sz="1400" dirty="0">
                <a:solidFill>
                  <a:srgbClr val="000000"/>
                </a:solidFill>
              </a:rPr>
              <a:t>A copper conductor is used to transmit the electronic signals.</a:t>
            </a:r>
          </a:p>
          <a:p>
            <a:endParaRPr lang="en-US" sz="1400" dirty="0">
              <a:solidFill>
                <a:srgbClr val="000000"/>
              </a:solidFill>
            </a:endParaRPr>
          </a:p>
          <a:p>
            <a:r>
              <a:rPr lang="en-US" sz="1400" dirty="0">
                <a:solidFill>
                  <a:srgbClr val="000000"/>
                </a:solidFill>
              </a:rPr>
              <a:t>There are different types of connectors used with coax cable.</a:t>
            </a:r>
          </a:p>
          <a:p>
            <a:endParaRPr lang="en-US" sz="1400" dirty="0">
              <a:solidFill>
                <a:srgbClr val="000000"/>
              </a:solidFill>
            </a:endParaRPr>
          </a:p>
          <a:p>
            <a:r>
              <a:rPr lang="en-US" sz="1400" dirty="0">
                <a:solidFill>
                  <a:srgbClr val="000000"/>
                </a:solidFill>
              </a:rPr>
              <a:t>Commonly used in the following situations:</a:t>
            </a:r>
          </a:p>
          <a:p>
            <a:pPr marL="285750" indent="-285750">
              <a:buFont typeface="Arial" panose="020B0604020202020204" pitchFamily="34" charset="0"/>
              <a:buChar char="•"/>
            </a:pPr>
            <a:r>
              <a:rPr lang="en-US" sz="1400" dirty="0">
                <a:solidFill>
                  <a:srgbClr val="000000"/>
                </a:solidFill>
              </a:rPr>
              <a:t>Wireless installations </a:t>
            </a:r>
            <a:r>
              <a:rPr lang="en-US" sz="1400" b="1" dirty="0">
                <a:solidFill>
                  <a:srgbClr val="000000"/>
                </a:solidFill>
              </a:rPr>
              <a:t>-</a:t>
            </a:r>
            <a:r>
              <a:rPr lang="en-US" sz="1400" dirty="0">
                <a:solidFill>
                  <a:srgbClr val="000000"/>
                </a:solidFill>
              </a:rPr>
              <a:t> attach antennas to wireless devices</a:t>
            </a:r>
          </a:p>
          <a:p>
            <a:pPr marL="285750" indent="-285750">
              <a:buFont typeface="Arial" panose="020B0604020202020204" pitchFamily="34" charset="0"/>
              <a:buChar char="•"/>
            </a:pPr>
            <a:r>
              <a:rPr lang="en-US" sz="1400" dirty="0">
                <a:solidFill>
                  <a:srgbClr val="000000"/>
                </a:solidFill>
              </a:rPr>
              <a:t>Cable internet installations </a:t>
            </a:r>
            <a:r>
              <a:rPr lang="en-US" sz="1400" b="1" dirty="0">
                <a:solidFill>
                  <a:srgbClr val="000000"/>
                </a:solidFill>
              </a:rPr>
              <a:t>-</a:t>
            </a:r>
            <a:r>
              <a:rPr lang="en-US" sz="1400" dirty="0">
                <a:solidFill>
                  <a:srgbClr val="000000"/>
                </a:solidFill>
              </a:rPr>
              <a:t> customer premises wiring</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Properties of UTP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a:r>
              <a:rPr lang="en-US" sz="1800" dirty="0">
                <a:solidFill>
                  <a:srgbClr val="000000"/>
                </a:solidFill>
              </a:rPr>
              <a:t>UTP has four pairs of color-coded copper wires twisted together and encased in a flexible plastic sheath. No shielding is used. UTP relies on the following properties to limit crosstalk:</a:t>
            </a:r>
          </a:p>
          <a:p>
            <a:pPr marL="415985" lvl="1" indent="-342900">
              <a:buFont typeface="Arial" panose="020B0604020202020204" pitchFamily="34" charset="0"/>
              <a:buChar char="•"/>
            </a:pPr>
            <a:r>
              <a:rPr lang="en-US" sz="1600"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415985" lvl="1" indent="-342900">
              <a:buFont typeface="Arial" panose="020B0604020202020204" pitchFamily="34" charset="0"/>
              <a:buChar char="•"/>
            </a:pPr>
            <a:r>
              <a:rPr lang="en-US" sz="1600"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UTP Cabling</a:t>
            </a:r>
            <a:br>
              <a:rPr lang="en-US" dirty="0"/>
            </a:br>
            <a:r>
              <a:rPr lang="en-US" sz="2400" dirty="0"/>
              <a:t>UTP Cabling Standards and Connectors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a:r>
              <a:rPr lang="en-US" sz="1600" dirty="0">
                <a:solidFill>
                  <a:srgbClr val="000000"/>
                </a:solidFill>
              </a:rPr>
              <a:t>Standards for UTP are established by the TIA/EIA. TIA/EIA-568 standardizes elements like:</a:t>
            </a:r>
          </a:p>
          <a:p>
            <a:pPr marL="415985" lvl="1" indent="-342900">
              <a:buFont typeface="Arial" panose="020B0604020202020204" pitchFamily="34" charset="0"/>
              <a:buChar char="•"/>
            </a:pPr>
            <a:r>
              <a:rPr lang="en-US" dirty="0">
                <a:solidFill>
                  <a:srgbClr val="000000"/>
                </a:solidFill>
              </a:rPr>
              <a:t>Cable Types</a:t>
            </a:r>
          </a:p>
          <a:p>
            <a:pPr marL="415985" lvl="1" indent="-342900">
              <a:buFont typeface="Arial" panose="020B0604020202020204" pitchFamily="34" charset="0"/>
              <a:buChar char="•"/>
            </a:pPr>
            <a:r>
              <a:rPr lang="en-US" dirty="0">
                <a:solidFill>
                  <a:srgbClr val="000000"/>
                </a:solidFill>
              </a:rPr>
              <a:t>Cable Lengths</a:t>
            </a:r>
          </a:p>
          <a:p>
            <a:pPr marL="415985" lvl="1" indent="-342900">
              <a:buFont typeface="Arial" panose="020B0604020202020204" pitchFamily="34" charset="0"/>
              <a:buChar char="•"/>
            </a:pPr>
            <a:r>
              <a:rPr lang="en-US" dirty="0">
                <a:solidFill>
                  <a:srgbClr val="000000"/>
                </a:solidFill>
              </a:rPr>
              <a:t>Connectors</a:t>
            </a:r>
          </a:p>
          <a:p>
            <a:pPr marL="415985" lvl="1" indent="-342900">
              <a:buFont typeface="Arial" panose="020B0604020202020204" pitchFamily="34" charset="0"/>
              <a:buChar char="•"/>
            </a:pPr>
            <a:r>
              <a:rPr lang="en-US" dirty="0">
                <a:solidFill>
                  <a:srgbClr val="000000"/>
                </a:solidFill>
              </a:rPr>
              <a:t>Cable Termination</a:t>
            </a:r>
          </a:p>
          <a:p>
            <a:pPr marL="415985" lvl="1" indent="-342900">
              <a:buFont typeface="Arial" panose="020B0604020202020204" pitchFamily="34" charset="0"/>
              <a:buChar char="•"/>
            </a:pPr>
            <a:r>
              <a:rPr lang="en-US" dirty="0">
                <a:solidFill>
                  <a:srgbClr val="000000"/>
                </a:solidFill>
              </a:rPr>
              <a:t>Testing Methods</a:t>
            </a:r>
          </a:p>
          <a:p>
            <a:pPr marL="0" indent="0" algn="l"/>
            <a:endParaRPr lang="en-US" sz="1600" dirty="0">
              <a:solidFill>
                <a:srgbClr val="000000"/>
              </a:solidFill>
            </a:endParaRPr>
          </a:p>
          <a:p>
            <a:pPr marL="0" indent="0" algn="l"/>
            <a:r>
              <a:rPr lang="en-US" sz="1600" dirty="0">
                <a:solidFill>
                  <a:srgbClr val="000000"/>
                </a:solidFill>
              </a:rPr>
              <a:t>Electrical standards for copper cabling are established by the IEEE, which rates cable according to its performance. Examples include:</a:t>
            </a:r>
          </a:p>
          <a:p>
            <a:pPr marL="415985" lvl="1" indent="-342900">
              <a:buFont typeface="Arial" panose="020B0604020202020204" pitchFamily="34" charset="0"/>
              <a:buChar char="•"/>
            </a:pPr>
            <a:r>
              <a:rPr lang="en-US" dirty="0">
                <a:solidFill>
                  <a:srgbClr val="000000"/>
                </a:solidFill>
              </a:rPr>
              <a:t>Category 3</a:t>
            </a:r>
          </a:p>
          <a:p>
            <a:pPr marL="415985" lvl="1" indent="-342900">
              <a:buFont typeface="Arial" panose="020B0604020202020204" pitchFamily="34" charset="0"/>
              <a:buChar char="•"/>
            </a:pPr>
            <a:r>
              <a:rPr lang="en-US" dirty="0">
                <a:solidFill>
                  <a:srgbClr val="000000"/>
                </a:solidFill>
              </a:rPr>
              <a:t>Category 5 and 5e</a:t>
            </a:r>
          </a:p>
          <a:p>
            <a:pPr marL="415985" lvl="1" indent="-342900">
              <a:buFont typeface="Arial" panose="020B0604020202020204" pitchFamily="34" charset="0"/>
              <a:buChar char="•"/>
            </a:pPr>
            <a:r>
              <a:rPr lang="en-US" dirty="0">
                <a:solidFill>
                  <a:srgbClr val="000000"/>
                </a:solidFill>
              </a:rPr>
              <a:t>Category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UTP Cabling Standards and Connectors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r>
              <a:rPr lang="en-US" sz="1400" dirty="0"/>
              <a:t>RJ-45 Connector</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r>
              <a:rPr lang="en-US" sz="1400" dirty="0"/>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r>
              <a:rPr lang="en-US" sz="1400" dirty="0"/>
              <a:t>Poorly terminated UTP cable</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r>
              <a:rPr lang="en-US" sz="1400" dirty="0"/>
              <a:t>Properly terminated UTP cable</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UTP Cabling</a:t>
            </a:r>
            <a:br>
              <a:rPr lang="en-US" dirty="0"/>
            </a:br>
            <a:r>
              <a:rPr lang="en-US" sz="2400" dirty="0"/>
              <a:t>Straight-through and Crossover UTP Cables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r>
                        <a:rPr lang="en-US" sz="1200" dirty="0"/>
                        <a:t>Cable Type</a:t>
                      </a:r>
                    </a:p>
                  </a:txBody>
                  <a:tcPr/>
                </a:tc>
                <a:tc>
                  <a:txBody>
                    <a:bodyPr/>
                    <a:lstStyle/>
                    <a:p>
                      <a:r>
                        <a:rPr lang="en-US" sz="1200" dirty="0"/>
                        <a:t>Standard</a:t>
                      </a:r>
                    </a:p>
                  </a:txBody>
                  <a:tcPr/>
                </a:tc>
                <a:tc>
                  <a:txBody>
                    <a:bodyPr/>
                    <a:lstStyle/>
                    <a:p>
                      <a:r>
                        <a:rPr lang="en-US" sz="1200" dirty="0"/>
                        <a:t>Application</a:t>
                      </a:r>
                    </a:p>
                  </a:txBody>
                  <a:tcPr/>
                </a:tc>
                <a:extLst>
                  <a:ext uri="{0D108BD9-81ED-4DB2-BD59-A6C34878D82A}">
                    <a16:rowId xmlns:a16="http://schemas.microsoft.com/office/drawing/2014/main" val="3025646199"/>
                  </a:ext>
                </a:extLst>
              </a:tr>
              <a:tr h="370840">
                <a:tc>
                  <a:txBody>
                    <a:bodyPr/>
                    <a:lstStyle/>
                    <a:p>
                      <a:r>
                        <a:rPr lang="en-US" sz="1200" dirty="0">
                          <a:solidFill>
                            <a:srgbClr val="000000"/>
                          </a:solidFill>
                        </a:rPr>
                        <a:t>Ethernet Straight-through</a:t>
                      </a:r>
                    </a:p>
                  </a:txBody>
                  <a:tcPr/>
                </a:tc>
                <a:tc>
                  <a:txBody>
                    <a:bodyPr/>
                    <a:lstStyle/>
                    <a:p>
                      <a:r>
                        <a:rPr lang="en-US" sz="1200" dirty="0">
                          <a:solidFill>
                            <a:srgbClr val="000000"/>
                          </a:solidFill>
                        </a:rPr>
                        <a:t>Both ends T568A or T568B</a:t>
                      </a:r>
                    </a:p>
                  </a:txBody>
                  <a:tcPr/>
                </a:tc>
                <a:tc>
                  <a:txBody>
                    <a:bodyPr/>
                    <a:lstStyle/>
                    <a:p>
                      <a:r>
                        <a:rPr lang="en-US" sz="1200" dirty="0">
                          <a:solidFill>
                            <a:srgbClr val="000000"/>
                          </a:solidFill>
                        </a:rPr>
                        <a:t>Host to Network Device</a:t>
                      </a:r>
                    </a:p>
                  </a:txBody>
                  <a:tcPr/>
                </a:tc>
                <a:extLst>
                  <a:ext uri="{0D108BD9-81ED-4DB2-BD59-A6C34878D82A}">
                    <a16:rowId xmlns:a16="http://schemas.microsoft.com/office/drawing/2014/main" val="3188198789"/>
                  </a:ext>
                </a:extLst>
              </a:tr>
              <a:tr h="370840">
                <a:tc>
                  <a:txBody>
                    <a:bodyPr/>
                    <a:lstStyle/>
                    <a:p>
                      <a:r>
                        <a:rPr lang="en-US" sz="1200" dirty="0">
                          <a:solidFill>
                            <a:srgbClr val="000000"/>
                          </a:solidFill>
                        </a:rPr>
                        <a:t>Ethernet Crossover *</a:t>
                      </a:r>
                    </a:p>
                  </a:txBody>
                  <a:tcPr/>
                </a:tc>
                <a:tc>
                  <a:txBody>
                    <a:bodyPr/>
                    <a:lstStyle/>
                    <a:p>
                      <a:r>
                        <a:rPr lang="en-US" sz="1200" dirty="0">
                          <a:solidFill>
                            <a:srgbClr val="000000"/>
                          </a:solidFill>
                        </a:rPr>
                        <a:t>One end T568A, other end T568B</a:t>
                      </a:r>
                    </a:p>
                  </a:txBody>
                  <a:tcPr/>
                </a:tc>
                <a:tc>
                  <a:txBody>
                    <a:bodyPr/>
                    <a:lstStyle/>
                    <a:p>
                      <a:r>
                        <a:rPr lang="en-US" sz="1200" dirty="0">
                          <a:solidFill>
                            <a:srgbClr val="000000"/>
                          </a:solidFill>
                        </a:rPr>
                        <a:t>Host-to-Host, Switch-to-Switch, Router-to-Router</a:t>
                      </a:r>
                    </a:p>
                  </a:txBody>
                  <a:tcPr/>
                </a:tc>
                <a:extLst>
                  <a:ext uri="{0D108BD9-81ED-4DB2-BD59-A6C34878D82A}">
                    <a16:rowId xmlns:a16="http://schemas.microsoft.com/office/drawing/2014/main" val="4082003186"/>
                  </a:ext>
                </a:extLst>
              </a:tr>
              <a:tr h="122239">
                <a:tc gridSpan="3">
                  <a:txBody>
                    <a:bodyPr/>
                    <a:lstStyle/>
                    <a:p>
                      <a:r>
                        <a:rPr lang="en-US" sz="1100" dirty="0">
                          <a:solidFill>
                            <a:srgbClr val="000000"/>
                          </a:solidFill>
                        </a:rPr>
                        <a:t>* Considered Legacy due to most NICs using Auto-MDIX to sense cable type and complete connection</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r>
                        <a:rPr lang="en-US" sz="1200" dirty="0">
                          <a:solidFill>
                            <a:srgbClr val="000000"/>
                          </a:solidFill>
                        </a:rPr>
                        <a:t>Rollover</a:t>
                      </a:r>
                    </a:p>
                  </a:txBody>
                  <a:tcPr/>
                </a:tc>
                <a:tc>
                  <a:txBody>
                    <a:bodyPr/>
                    <a:lstStyle/>
                    <a:p>
                      <a:r>
                        <a:rPr lang="en-US" sz="1200" dirty="0">
                          <a:solidFill>
                            <a:srgbClr val="000000"/>
                          </a:solidFill>
                        </a:rPr>
                        <a:t>Cisco Proprietary</a:t>
                      </a:r>
                    </a:p>
                  </a:txBody>
                  <a:tcPr/>
                </a:tc>
                <a:tc>
                  <a:txBody>
                    <a:bodyPr/>
                    <a:lstStyle/>
                    <a:p>
                      <a:r>
                        <a:rPr lang="en-US" sz="1200" dirty="0">
                          <a:solidFill>
                            <a:srgbClr val="000000"/>
                          </a:solidFill>
                        </a:rPr>
                        <a:t>Host serial port to Router or Switch Console Port, using an adapter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Properties of Fiber-Optic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a:buFont typeface="Arial" panose="020B0604020202020204" pitchFamily="34" charset="0"/>
              <a:buChar char="•"/>
            </a:pPr>
            <a:r>
              <a:rPr lang="en-US" sz="1600" dirty="0">
                <a:solidFill>
                  <a:srgbClr val="000000"/>
                </a:solidFill>
              </a:rPr>
              <a:t>Not as common as UTP because of the expense involved</a:t>
            </a:r>
          </a:p>
          <a:p>
            <a:pPr marL="342900" indent="-342900" algn="l">
              <a:buFont typeface="Arial" panose="020B0604020202020204" pitchFamily="34" charset="0"/>
              <a:buChar char="•"/>
            </a:pPr>
            <a:r>
              <a:rPr lang="en-US" sz="1600" dirty="0">
                <a:solidFill>
                  <a:srgbClr val="000000"/>
                </a:solidFill>
              </a:rPr>
              <a:t>Ideal for some networking scenarios</a:t>
            </a:r>
          </a:p>
          <a:p>
            <a:pPr marL="342900" indent="-342900" algn="l">
              <a:buFont typeface="Arial" panose="020B0604020202020204" pitchFamily="34" charset="0"/>
              <a:buChar char="•"/>
            </a:pPr>
            <a:r>
              <a:rPr lang="en-US" sz="1600" dirty="0">
                <a:solidFill>
                  <a:srgbClr val="000000"/>
                </a:solidFill>
              </a:rPr>
              <a:t>Transmits data over longer distances at higher bandwidth than any other networking media</a:t>
            </a:r>
          </a:p>
          <a:p>
            <a:pPr marL="342900" indent="-342900" algn="l">
              <a:buFont typeface="Arial" panose="020B0604020202020204" pitchFamily="34" charset="0"/>
              <a:buChar char="•"/>
            </a:pPr>
            <a:r>
              <a:rPr lang="en-US" sz="1600" dirty="0">
                <a:solidFill>
                  <a:srgbClr val="000000"/>
                </a:solidFill>
              </a:rPr>
              <a:t>Less susceptible to attenuation, and completely immune to EMI/RFI</a:t>
            </a:r>
          </a:p>
          <a:p>
            <a:pPr marL="342900" indent="-342900" algn="l">
              <a:buFont typeface="Arial" panose="020B0604020202020204" pitchFamily="34" charset="0"/>
              <a:buChar char="•"/>
            </a:pPr>
            <a:r>
              <a:rPr lang="en-US" sz="1600" dirty="0">
                <a:solidFill>
                  <a:srgbClr val="000000"/>
                </a:solidFill>
              </a:rPr>
              <a:t>Made of flexible, extremely thin strands of very pure glass</a:t>
            </a:r>
          </a:p>
          <a:p>
            <a:pPr marL="342900" indent="-342900" algn="l">
              <a:buFont typeface="Arial" panose="020B0604020202020204" pitchFamily="34" charset="0"/>
              <a:buChar char="•"/>
            </a:pPr>
            <a:r>
              <a:rPr lang="en-US" sz="1600" dirty="0">
                <a:solidFill>
                  <a:srgbClr val="000000"/>
                </a:solidFill>
              </a:rPr>
              <a:t>Uses a laser or LED to encode bits as pulses of light</a:t>
            </a:r>
          </a:p>
          <a:p>
            <a:pPr marL="342900" indent="-342900" algn="l">
              <a:buFont typeface="Arial" panose="020B0604020202020204" pitchFamily="34" charset="0"/>
              <a:buChar char="•"/>
            </a:pPr>
            <a:r>
              <a:rPr lang="en-US" sz="1600"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r>
              <a:rPr lang="en-US" sz="1600" dirty="0"/>
              <a:t>Fiber-Optic Cabling</a:t>
            </a:r>
            <a:br>
              <a:rPr lang="en-US" dirty="0"/>
            </a:br>
            <a:r>
              <a:rPr lang="en-US" sz="2400" dirty="0"/>
              <a:t>Types of Fiber Media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r>
              <a:rPr lang="en-US" sz="1600" dirty="0"/>
              <a:t>Single-Mode Fiber</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Very small core</a:t>
            </a:r>
          </a:p>
          <a:p>
            <a:pPr marL="285750" indent="-285750">
              <a:buFont typeface="Arial" panose="020B0604020202020204" pitchFamily="34" charset="0"/>
              <a:buChar char="•"/>
            </a:pPr>
            <a:r>
              <a:rPr lang="en-US" sz="1400" dirty="0">
                <a:solidFill>
                  <a:srgbClr val="000000"/>
                </a:solidFill>
              </a:rPr>
              <a:t>Uses expensive lasers</a:t>
            </a:r>
          </a:p>
          <a:p>
            <a:pPr marL="285750" indent="-285750">
              <a:buFont typeface="Arial" panose="020B0604020202020204" pitchFamily="34" charset="0"/>
              <a:buChar char="•"/>
            </a:pPr>
            <a:r>
              <a:rPr lang="en-US" sz="1400" dirty="0">
                <a:solidFill>
                  <a:srgbClr val="000000"/>
                </a:solidFill>
              </a:rPr>
              <a:t>Long-distance applications</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r>
              <a:rPr lang="en-US" sz="1600" dirty="0"/>
              <a:t>Multimode Fiber</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Larger core</a:t>
            </a:r>
          </a:p>
          <a:p>
            <a:pPr marL="285750" indent="-285750">
              <a:buFont typeface="Arial" panose="020B0604020202020204" pitchFamily="34" charset="0"/>
              <a:buChar char="•"/>
            </a:pPr>
            <a:r>
              <a:rPr lang="en-US" sz="1400" dirty="0">
                <a:solidFill>
                  <a:srgbClr val="000000"/>
                </a:solidFill>
              </a:rPr>
              <a:t>Uses less expensive LEDs</a:t>
            </a:r>
          </a:p>
          <a:p>
            <a:pPr marL="285750" indent="-285750">
              <a:buFont typeface="Arial" panose="020B0604020202020204" pitchFamily="34" charset="0"/>
              <a:buChar char="•"/>
            </a:pPr>
            <a:r>
              <a:rPr lang="en-US" sz="1400" dirty="0">
                <a:solidFill>
                  <a:srgbClr val="000000"/>
                </a:solidFill>
              </a:rPr>
              <a:t>LEDs transmit at different angles</a:t>
            </a:r>
          </a:p>
          <a:p>
            <a:pPr marL="285750" indent="-285750">
              <a:buFont typeface="Arial" panose="020B0604020202020204" pitchFamily="34" charset="0"/>
              <a:buChar char="•"/>
            </a:pPr>
            <a:r>
              <a:rPr lang="en-US" sz="1400" dirty="0">
                <a:solidFill>
                  <a:srgbClr val="000000"/>
                </a:solidFill>
              </a:rPr>
              <a:t>Up to 10 Gbps over 550 meters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r>
              <a:rPr lang="en-US" sz="1400" dirty="0">
                <a:solidFill>
                  <a:srgbClr val="000000"/>
                </a:solidFill>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Cabling Usage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a:r>
              <a:rPr lang="en-US" sz="1600" dirty="0">
                <a:solidFill>
                  <a:srgbClr val="000000"/>
                </a:solidFill>
              </a:rPr>
              <a:t>Fiber-optic cabling is now being used in four types of industry:</a:t>
            </a:r>
          </a:p>
          <a:p>
            <a:pPr algn="l"/>
            <a:endParaRPr lang="en-US" sz="1600" dirty="0">
              <a:solidFill>
                <a:srgbClr val="000000"/>
              </a:solidFill>
            </a:endParaRPr>
          </a:p>
          <a:p>
            <a:pPr marL="342900" indent="-342900" algn="l">
              <a:buFont typeface="+mj-lt"/>
              <a:buAutoNum type="arabicPeriod"/>
            </a:pPr>
            <a:r>
              <a:rPr lang="en-US" sz="1600" b="1" dirty="0">
                <a:solidFill>
                  <a:srgbClr val="000000"/>
                </a:solidFill>
              </a:rPr>
              <a:t>Enterprise Networks -</a:t>
            </a:r>
            <a:r>
              <a:rPr lang="en-US" sz="1600" dirty="0">
                <a:solidFill>
                  <a:srgbClr val="000000"/>
                </a:solidFill>
              </a:rPr>
              <a:t> Used for backbone cabling applications and interconnecting infrastructure devices</a:t>
            </a:r>
          </a:p>
          <a:p>
            <a:pPr marL="342900" indent="-342900" algn="l">
              <a:buFont typeface="+mj-lt"/>
              <a:buAutoNum type="arabicPeriod"/>
            </a:pPr>
            <a:r>
              <a:rPr lang="en-US" sz="1600" b="1" dirty="0">
                <a:solidFill>
                  <a:srgbClr val="000000"/>
                </a:solidFill>
              </a:rPr>
              <a:t>Fiber-to-the-Home (FTTH) -</a:t>
            </a:r>
            <a:r>
              <a:rPr lang="en-US" sz="1600" dirty="0">
                <a:solidFill>
                  <a:srgbClr val="000000"/>
                </a:solidFill>
              </a:rPr>
              <a:t> Used to provide always-on broadband services to homes and small businesses</a:t>
            </a:r>
          </a:p>
          <a:p>
            <a:pPr marL="342900" indent="-342900" algn="l">
              <a:buFont typeface="+mj-lt"/>
              <a:buAutoNum type="arabicPeriod"/>
            </a:pPr>
            <a:r>
              <a:rPr lang="en-US" sz="1600" b="1" dirty="0">
                <a:solidFill>
                  <a:srgbClr val="000000"/>
                </a:solidFill>
              </a:rPr>
              <a:t>Long-Haul Networks -</a:t>
            </a:r>
            <a:r>
              <a:rPr lang="en-US" sz="1600" dirty="0">
                <a:solidFill>
                  <a:srgbClr val="000000"/>
                </a:solidFill>
              </a:rPr>
              <a:t> Used by service providers to connect countries and cities</a:t>
            </a:r>
          </a:p>
          <a:p>
            <a:pPr marL="342900" indent="-342900" algn="l">
              <a:buFont typeface="+mj-lt"/>
              <a:buAutoNum type="arabicPeriod"/>
            </a:pPr>
            <a:r>
              <a:rPr lang="en-US" sz="1600" b="1" dirty="0">
                <a:solidFill>
                  <a:srgbClr val="000000"/>
                </a:solidFill>
              </a:rPr>
              <a:t>Submarine Cable Networks -</a:t>
            </a:r>
            <a:r>
              <a:rPr lang="en-US" sz="1600" dirty="0">
                <a:solidFill>
                  <a:srgbClr val="000000"/>
                </a:solidFill>
              </a:rPr>
              <a:t> Used to provide reliable high-speed, high-capacity solutions capable of surviving in harsh undersea environments at up to transoceanic distances. </a:t>
            </a:r>
          </a:p>
          <a:p>
            <a:pPr algn="l"/>
            <a:endParaRPr lang="en-US" sz="1600" dirty="0">
              <a:solidFill>
                <a:srgbClr val="000000"/>
              </a:solidFill>
            </a:endParaRPr>
          </a:p>
          <a:p>
            <a:pPr algn="l"/>
            <a:r>
              <a:rPr lang="en-US" sz="1600" dirty="0">
                <a:solidFill>
                  <a:srgbClr val="000000"/>
                </a:solidFill>
              </a:rPr>
              <a:t>Our focus in this course is the use of fiber within the enterprise.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Connectors</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r>
              <a:rPr lang="en-US" sz="1400" dirty="0">
                <a:solidFill>
                  <a:srgbClr val="000000"/>
                </a:solidFill>
              </a:rPr>
              <a:t>Straight-Tip (ST) Connectors</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r>
              <a:rPr lang="en-US" sz="1400" dirty="0">
                <a:solidFill>
                  <a:srgbClr val="000000"/>
                </a:solidFill>
              </a:rPr>
              <a:t>Subscriber Connector (SC) Connectors</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r>
              <a:rPr lang="en-US" sz="1400" dirty="0">
                <a:solidFill>
                  <a:srgbClr val="000000"/>
                </a:solidFill>
              </a:rPr>
              <a:t>Lucent Connector (LC) Simplex Connectors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r>
              <a:rPr lang="en-US" sz="1400" dirty="0">
                <a:solidFill>
                  <a:srgbClr val="000000"/>
                </a:solidFill>
              </a:rPr>
              <a:t>Duplex Multimode LC Connectors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Patch Cords</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r>
              <a:rPr lang="en-US" sz="1400" dirty="0">
                <a:solidFill>
                  <a:srgbClr val="000000"/>
                </a:solidFill>
              </a:rPr>
              <a:t>SC-SC MM Patch Cord</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r>
              <a:rPr lang="en-US" sz="1400" dirty="0">
                <a:solidFill>
                  <a:srgbClr val="000000"/>
                </a:solidFill>
              </a:rPr>
              <a:t>LC-LC SM Patch Cord</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r>
              <a:rPr lang="en-US" sz="1400" dirty="0">
                <a:solidFill>
                  <a:srgbClr val="000000"/>
                </a:solidFill>
              </a:rPr>
              <a:t>ST-LC MM Patch Cord</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r>
              <a:rPr lang="en-US" sz="1400" dirty="0">
                <a:solidFill>
                  <a:srgbClr val="000000"/>
                </a:solidFill>
              </a:rPr>
              <a:t>ST-SC SM Patch Cord</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r>
              <a:rPr lang="en-US" sz="1600" dirty="0">
                <a:solidFill>
                  <a:srgbClr val="000000"/>
                </a:solidFill>
                <a:latin typeface="+mn-lt"/>
              </a:rPr>
              <a:t>A yellow jacket is for single-mode fiber cables and orange (or aqua) for multimode fiber cables</a:t>
            </a:r>
            <a:r>
              <a:rPr lang="en-US" sz="1400" dirty="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versus Copper</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a:spcBef>
                <a:spcPts val="0"/>
              </a:spcBef>
            </a:pPr>
            <a:r>
              <a:rPr lang="en-US" sz="1600" dirty="0">
                <a:solidFill>
                  <a:srgbClr val="000000"/>
                </a:solidFill>
              </a:rPr>
              <a:t>Optical fiber is primarily used as backbone cabling for high-traffic, point-to-point</a:t>
            </a:r>
          </a:p>
          <a:p>
            <a:pPr algn="l">
              <a:spcBef>
                <a:spcPts val="0"/>
              </a:spcBef>
            </a:pPr>
            <a:r>
              <a:rPr lang="en-US" sz="1600" dirty="0">
                <a:solidFill>
                  <a:srgbClr val="000000"/>
                </a:solidFill>
              </a:rPr>
              <a:t>connections between data distribution facilities and for the interconnection of buildings</a:t>
            </a:r>
          </a:p>
          <a:p>
            <a:pPr algn="l">
              <a:spcBef>
                <a:spcPts val="0"/>
              </a:spcBef>
            </a:pPr>
            <a:r>
              <a:rPr lang="en-US" sz="1600" dirty="0">
                <a:solidFill>
                  <a:srgbClr val="000000"/>
                </a:solidFill>
              </a:rPr>
              <a:t>in multi-building campuses.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fontAlgn="ctr"/>
                      <a:r>
                        <a:rPr lang="en-US" b="1" dirty="0">
                          <a:effectLst/>
                        </a:rPr>
                        <a:t>Implementation Issues</a:t>
                      </a:r>
                      <a:endParaRPr lang="en-US" dirty="0">
                        <a:effectLst/>
                      </a:endParaRPr>
                    </a:p>
                  </a:txBody>
                  <a:tcPr marL="47625" marR="47625" marT="47625" marB="47625" anchor="ctr"/>
                </a:tc>
                <a:tc>
                  <a:txBody>
                    <a:bodyPr/>
                    <a:lstStyle/>
                    <a:p>
                      <a:pPr algn="l" fontAlgn="ctr"/>
                      <a:r>
                        <a:rPr lang="en-US" b="1" dirty="0">
                          <a:effectLst/>
                        </a:rPr>
                        <a:t>UTP Cabling</a:t>
                      </a:r>
                      <a:endParaRPr lang="en-US" dirty="0">
                        <a:effectLst/>
                      </a:endParaRPr>
                    </a:p>
                  </a:txBody>
                  <a:tcPr marL="47625" marR="47625" marT="47625" marB="47625" anchor="ctr"/>
                </a:tc>
                <a:tc>
                  <a:txBody>
                    <a:bodyPr/>
                    <a:lstStyle/>
                    <a:p>
                      <a:pPr algn="l" fontAlgn="ctr"/>
                      <a:r>
                        <a:rPr lang="en-US" b="1" dirty="0">
                          <a:effectLst/>
                        </a:rPr>
                        <a:t>Fiber-Optic Cabling</a:t>
                      </a:r>
                      <a:endParaRPr lang="en-US" dirty="0">
                        <a:effectLst/>
                      </a:endParaRPr>
                    </a:p>
                  </a:txBody>
                  <a:tcPr marL="47625" marR="47625" marT="47625" marB="47625" anchor="ctr"/>
                </a:tc>
                <a:extLst>
                  <a:ext uri="{0D108BD9-81ED-4DB2-BD59-A6C34878D82A}">
                    <a16:rowId xmlns:a16="http://schemas.microsoft.com/office/drawing/2014/main" val="2863137053"/>
                  </a:ext>
                </a:extLst>
              </a:tr>
              <a:tr h="370840">
                <a:tc>
                  <a:txBody>
                    <a:bodyPr/>
                    <a:lstStyle/>
                    <a:p>
                      <a:pPr fontAlgn="ctr"/>
                      <a:r>
                        <a:rPr lang="en-US" b="0" dirty="0">
                          <a:solidFill>
                            <a:srgbClr val="000000"/>
                          </a:solidFill>
                          <a:effectLst/>
                        </a:rPr>
                        <a:t>Bandwidth supported</a:t>
                      </a:r>
                    </a:p>
                  </a:txBody>
                  <a:tcPr marL="47625" marR="47625" marT="47625" marB="47625" anchor="ctr"/>
                </a:tc>
                <a:tc>
                  <a:txBody>
                    <a:bodyPr/>
                    <a:lstStyle/>
                    <a:p>
                      <a:pPr fontAlgn="ctr"/>
                      <a:r>
                        <a:rPr lang="en-US" b="0" dirty="0">
                          <a:solidFill>
                            <a:srgbClr val="000000"/>
                          </a:solidFill>
                          <a:effectLst/>
                        </a:rPr>
                        <a:t>10 Mb/s - 10 Gb/s</a:t>
                      </a:r>
                    </a:p>
                  </a:txBody>
                  <a:tcPr marL="47625" marR="47625" marT="47625" marB="47625" anchor="ctr"/>
                </a:tc>
                <a:tc>
                  <a:txBody>
                    <a:bodyPr/>
                    <a:lstStyle/>
                    <a:p>
                      <a:pPr fontAlgn="ctr"/>
                      <a:r>
                        <a:rPr lang="en-US" b="0" dirty="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fontAlgn="ctr"/>
                      <a:r>
                        <a:rPr lang="en-US" b="0" dirty="0">
                          <a:solidFill>
                            <a:srgbClr val="000000"/>
                          </a:solidFill>
                          <a:effectLst/>
                        </a:rPr>
                        <a:t>Distance</a:t>
                      </a:r>
                    </a:p>
                  </a:txBody>
                  <a:tcPr marL="47625" marR="47625" marT="47625" marB="47625" anchor="ctr"/>
                </a:tc>
                <a:tc>
                  <a:txBody>
                    <a:bodyPr/>
                    <a:lstStyle/>
                    <a:p>
                      <a:pPr fontAlgn="ctr"/>
                      <a:r>
                        <a:rPr lang="en-US" b="0" dirty="0">
                          <a:solidFill>
                            <a:srgbClr val="000000"/>
                          </a:solidFill>
                          <a:effectLst/>
                        </a:rPr>
                        <a:t>Relatively short (1 - 100 meters)</a:t>
                      </a:r>
                    </a:p>
                  </a:txBody>
                  <a:tcPr marL="47625" marR="47625" marT="47625" marB="47625" anchor="ctr"/>
                </a:tc>
                <a:tc>
                  <a:txBody>
                    <a:bodyPr/>
                    <a:lstStyle/>
                    <a:p>
                      <a:pPr fontAlgn="ctr"/>
                      <a:r>
                        <a:rPr lang="en-US" b="0" dirty="0">
                          <a:solidFill>
                            <a:srgbClr val="000000"/>
                          </a:solidFill>
                          <a:effectLst/>
                        </a:rPr>
                        <a:t>Relatively long ( 1 - 100,000 meters)</a:t>
                      </a:r>
                    </a:p>
                  </a:txBody>
                  <a:tcPr marL="47625" marR="47625" marT="47625" marB="47625" anchor="ctr"/>
                </a:tc>
                <a:extLst>
                  <a:ext uri="{0D108BD9-81ED-4DB2-BD59-A6C34878D82A}">
                    <a16:rowId xmlns:a16="http://schemas.microsoft.com/office/drawing/2014/main" val="2135285250"/>
                  </a:ext>
                </a:extLst>
              </a:tr>
              <a:tr h="370840">
                <a:tc>
                  <a:txBody>
                    <a:bodyPr/>
                    <a:lstStyle/>
                    <a:p>
                      <a:pPr fontAlgn="ctr"/>
                      <a:r>
                        <a:rPr lang="en-US" b="0" dirty="0">
                          <a:solidFill>
                            <a:srgbClr val="000000"/>
                          </a:solidFill>
                          <a:effectLst/>
                        </a:rPr>
                        <a:t>Immunity to EMI and RFI</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960717250"/>
                  </a:ext>
                </a:extLst>
              </a:tr>
              <a:tr h="370840">
                <a:tc>
                  <a:txBody>
                    <a:bodyPr/>
                    <a:lstStyle/>
                    <a:p>
                      <a:pPr fontAlgn="ctr"/>
                      <a:r>
                        <a:rPr lang="en-US" b="0" dirty="0">
                          <a:solidFill>
                            <a:srgbClr val="000000"/>
                          </a:solidFill>
                          <a:effectLst/>
                        </a:rPr>
                        <a:t>Immunity to electrical hazards</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027643397"/>
                  </a:ext>
                </a:extLst>
              </a:tr>
              <a:tr h="370840">
                <a:tc>
                  <a:txBody>
                    <a:bodyPr/>
                    <a:lstStyle/>
                    <a:p>
                      <a:pPr fontAlgn="ctr"/>
                      <a:r>
                        <a:rPr lang="en-US" b="0" dirty="0">
                          <a:solidFill>
                            <a:srgbClr val="000000"/>
                          </a:solidFill>
                          <a:effectLst/>
                        </a:rPr>
                        <a:t>Media and connector costs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4021883645"/>
                  </a:ext>
                </a:extLst>
              </a:tr>
              <a:tr h="370840">
                <a:tc>
                  <a:txBody>
                    <a:bodyPr/>
                    <a:lstStyle/>
                    <a:p>
                      <a:pPr fontAlgn="ctr"/>
                      <a:r>
                        <a:rPr lang="en-US" b="0" dirty="0">
                          <a:solidFill>
                            <a:srgbClr val="000000"/>
                          </a:solidFill>
                          <a:effectLst/>
                        </a:rPr>
                        <a:t>Installation skills required</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856916499"/>
                  </a:ext>
                </a:extLst>
              </a:tr>
              <a:tr h="370840">
                <a:tc>
                  <a:txBody>
                    <a:bodyPr/>
                    <a:lstStyle/>
                    <a:p>
                      <a:pPr fontAlgn="ctr"/>
                      <a:r>
                        <a:rPr lang="en-US" b="0" dirty="0">
                          <a:solidFill>
                            <a:srgbClr val="000000"/>
                          </a:solidFill>
                          <a:effectLst/>
                        </a:rPr>
                        <a:t>Safety precautions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Properties of Wireless Media</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a:r>
              <a:rPr lang="en-US" sz="18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1800" dirty="0">
              <a:solidFill>
                <a:srgbClr val="000000"/>
              </a:solidFill>
            </a:endParaRPr>
          </a:p>
          <a:p>
            <a:pPr marL="0" indent="0" algn="l"/>
            <a:r>
              <a:rPr lang="en-US" sz="1800" dirty="0">
                <a:solidFill>
                  <a:srgbClr val="000000"/>
                </a:solidFill>
              </a:rPr>
              <a:t>Some of the limitations of wireless:</a:t>
            </a:r>
          </a:p>
          <a:p>
            <a:pPr marL="358835" lvl="1" indent="-285750">
              <a:buFont typeface="Arial" panose="020B0604020202020204" pitchFamily="34" charset="0"/>
              <a:buChar char="•"/>
            </a:pPr>
            <a:r>
              <a:rPr lang="en-US" sz="1600" b="1" dirty="0">
                <a:solidFill>
                  <a:srgbClr val="000000"/>
                </a:solidFill>
              </a:rPr>
              <a:t>Coverage area</a:t>
            </a:r>
            <a:r>
              <a:rPr lang="en-US" sz="1600" dirty="0">
                <a:solidFill>
                  <a:srgbClr val="000000"/>
                </a:solidFill>
              </a:rPr>
              <a:t> - Effective coverage can be significantly impacted by the physical characteristics of the deployment location.</a:t>
            </a:r>
          </a:p>
          <a:p>
            <a:pPr marL="358835" lvl="1" indent="-285750">
              <a:buFont typeface="Arial" panose="020B0604020202020204" pitchFamily="34" charset="0"/>
              <a:buChar char="•"/>
            </a:pPr>
            <a:r>
              <a:rPr lang="en-US" sz="1600" b="1" dirty="0">
                <a:solidFill>
                  <a:srgbClr val="000000"/>
                </a:solidFill>
              </a:rPr>
              <a:t>Interference</a:t>
            </a:r>
            <a:r>
              <a:rPr lang="en-US" sz="1600" dirty="0">
                <a:solidFill>
                  <a:srgbClr val="000000"/>
                </a:solidFill>
              </a:rPr>
              <a:t> - Wireless is susceptible to interference and can be disrupted by many common devices.</a:t>
            </a:r>
          </a:p>
          <a:p>
            <a:pPr marL="358835" lvl="1" indent="-285750">
              <a:buFont typeface="Arial" panose="020B0604020202020204" pitchFamily="34" charset="0"/>
              <a:buChar char="•"/>
            </a:pPr>
            <a:r>
              <a:rPr lang="en-US" sz="1600" b="1" dirty="0">
                <a:solidFill>
                  <a:srgbClr val="000000"/>
                </a:solidFill>
              </a:rPr>
              <a:t>Security</a:t>
            </a:r>
            <a:r>
              <a:rPr lang="en-US" sz="1600" dirty="0">
                <a:solidFill>
                  <a:srgbClr val="000000"/>
                </a:solidFill>
              </a:rPr>
              <a:t> - Wireless communication coverage requires no access to a physical strand of media, so anyone can gain access to the transmission.</a:t>
            </a:r>
          </a:p>
          <a:p>
            <a:pPr marL="358835" lvl="1" indent="-285750">
              <a:buFont typeface="Arial" panose="020B0604020202020204" pitchFamily="34" charset="0"/>
              <a:buChar char="•"/>
            </a:pPr>
            <a:r>
              <a:rPr lang="en-US" sz="1600" b="1" dirty="0">
                <a:solidFill>
                  <a:srgbClr val="000000"/>
                </a:solidFill>
              </a:rPr>
              <a:t>Shared medium</a:t>
            </a:r>
            <a:r>
              <a:rPr lang="en-US" sz="1600"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Types of Wireless Media</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a:spcBef>
                <a:spcPts val="0"/>
              </a:spcBef>
            </a:pPr>
            <a:r>
              <a:rPr lang="en-US" sz="1600" dirty="0">
                <a:solidFill>
                  <a:srgbClr val="000000"/>
                </a:solidFill>
              </a:rPr>
              <a:t>The IEEE and telecommunications industry standards for wireless data communications</a:t>
            </a:r>
          </a:p>
          <a:p>
            <a:pPr marL="0" algn="l">
              <a:spcBef>
                <a:spcPts val="0"/>
              </a:spcBef>
            </a:pPr>
            <a:r>
              <a:rPr lang="en-US" sz="1600" dirty="0">
                <a:solidFill>
                  <a:srgbClr val="000000"/>
                </a:solidFill>
              </a:rPr>
              <a:t>cover both the data link and physical layers. In each of these standards, physical layer</a:t>
            </a:r>
          </a:p>
          <a:p>
            <a:pPr marL="0" algn="l">
              <a:spcBef>
                <a:spcPts val="0"/>
              </a:spcBef>
            </a:pPr>
            <a:r>
              <a:rPr lang="en-US" sz="1600" dirty="0">
                <a:solidFill>
                  <a:srgbClr val="000000"/>
                </a:solidFill>
              </a:rPr>
              <a:t>specifications dictate:</a:t>
            </a:r>
          </a:p>
          <a:p>
            <a:pPr marL="285750" indent="-285750" algn="l">
              <a:buFont typeface="Arial" panose="020B0604020202020204" pitchFamily="34" charset="0"/>
              <a:buChar char="•"/>
            </a:pPr>
            <a:r>
              <a:rPr lang="en-US" sz="1500" dirty="0">
                <a:solidFill>
                  <a:srgbClr val="000000"/>
                </a:solidFill>
              </a:rPr>
              <a:t>Data to radio signal encoding methods</a:t>
            </a:r>
          </a:p>
          <a:p>
            <a:pPr marL="285750" indent="-285750" algn="l">
              <a:buFont typeface="Arial" panose="020B0604020202020204" pitchFamily="34" charset="0"/>
              <a:buChar char="•"/>
            </a:pPr>
            <a:r>
              <a:rPr lang="en-US" sz="1500" dirty="0">
                <a:solidFill>
                  <a:srgbClr val="000000"/>
                </a:solidFill>
              </a:rPr>
              <a:t>Frequency and power of transmission</a:t>
            </a:r>
          </a:p>
          <a:p>
            <a:pPr marL="285750" indent="-285750" algn="l">
              <a:buFont typeface="Arial" panose="020B0604020202020204" pitchFamily="34" charset="0"/>
              <a:buChar char="•"/>
            </a:pPr>
            <a:r>
              <a:rPr lang="en-US" sz="1500" dirty="0">
                <a:solidFill>
                  <a:srgbClr val="000000"/>
                </a:solidFill>
              </a:rPr>
              <a:t>Signal reception and decoding requirements</a:t>
            </a:r>
          </a:p>
          <a:p>
            <a:pPr marL="285750" indent="-285750" algn="l">
              <a:buFont typeface="Arial" panose="020B0604020202020204" pitchFamily="34" charset="0"/>
              <a:buChar char="•"/>
            </a:pPr>
            <a:r>
              <a:rPr lang="en-US" sz="1500" dirty="0">
                <a:solidFill>
                  <a:srgbClr val="000000"/>
                </a:solidFill>
              </a:rPr>
              <a:t>Antenna design and construction</a:t>
            </a:r>
          </a:p>
          <a:p>
            <a:pPr algn="l"/>
            <a:endParaRPr lang="en-US" sz="1600" dirty="0">
              <a:solidFill>
                <a:srgbClr val="000000"/>
              </a:solidFill>
            </a:endParaRPr>
          </a:p>
          <a:p>
            <a:pPr algn="l"/>
            <a:r>
              <a:rPr lang="en-US" sz="1600" dirty="0">
                <a:solidFill>
                  <a:srgbClr val="000000"/>
                </a:solidFill>
              </a:rPr>
              <a:t>Wireless Standards:</a:t>
            </a:r>
          </a:p>
          <a:p>
            <a:pPr marL="285750" indent="-285750" algn="l">
              <a:buFont typeface="Arial" panose="020B0604020202020204" pitchFamily="34" charset="0"/>
              <a:buChar char="•"/>
            </a:pPr>
            <a:r>
              <a:rPr lang="en-US" sz="1500" b="1" dirty="0">
                <a:solidFill>
                  <a:srgbClr val="000000"/>
                </a:solidFill>
              </a:rPr>
              <a:t>Wi-Fi (IEEE 802.11) </a:t>
            </a:r>
            <a:r>
              <a:rPr lang="en-US" sz="1500" dirty="0">
                <a:solidFill>
                  <a:srgbClr val="000000"/>
                </a:solidFill>
              </a:rPr>
              <a:t>- Wireless LAN (WLAN) technology</a:t>
            </a:r>
          </a:p>
          <a:p>
            <a:pPr marL="285750" indent="-285750" algn="l">
              <a:buFont typeface="Arial" panose="020B0604020202020204" pitchFamily="34" charset="0"/>
              <a:buChar char="•"/>
            </a:pPr>
            <a:r>
              <a:rPr lang="en-US" sz="1500" b="1" dirty="0">
                <a:solidFill>
                  <a:srgbClr val="000000"/>
                </a:solidFill>
              </a:rPr>
              <a:t>Bluetooth (IEEE 802.15) </a:t>
            </a:r>
            <a:r>
              <a:rPr lang="en-US" sz="1500" dirty="0">
                <a:solidFill>
                  <a:srgbClr val="000000"/>
                </a:solidFill>
              </a:rPr>
              <a:t>- Wireless Personal Area network (WPAN) standard</a:t>
            </a:r>
          </a:p>
          <a:p>
            <a:pPr marL="285750" indent="-285750" algn="l">
              <a:buFont typeface="Arial" panose="020B0604020202020204" pitchFamily="34" charset="0"/>
              <a:buChar char="•"/>
            </a:pPr>
            <a:r>
              <a:rPr lang="en-US" sz="1500" b="1" dirty="0">
                <a:solidFill>
                  <a:srgbClr val="000000"/>
                </a:solidFill>
              </a:rPr>
              <a:t>WiMAX (IEEE 802.16) </a:t>
            </a:r>
            <a:r>
              <a:rPr lang="en-US" sz="1500" dirty="0">
                <a:solidFill>
                  <a:srgbClr val="000000"/>
                </a:solidFill>
              </a:rPr>
              <a:t>- Uses a point-to-multipoint topology to provide broadband wireless access</a:t>
            </a:r>
          </a:p>
          <a:p>
            <a:pPr marL="285750" indent="-285750" algn="l">
              <a:buFont typeface="Arial" panose="020B0604020202020204" pitchFamily="34" charset="0"/>
              <a:buChar char="•"/>
            </a:pPr>
            <a:r>
              <a:rPr lang="en-US" sz="1500" b="1" dirty="0">
                <a:solidFill>
                  <a:srgbClr val="000000"/>
                </a:solidFill>
              </a:rPr>
              <a:t>Zigbee (IEEE 802.15.4) </a:t>
            </a:r>
            <a:r>
              <a:rPr lang="en-US" sz="15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general, a Wireless LAN (WLAN) requires the following devices:</a:t>
            </a:r>
          </a:p>
          <a:p>
            <a:pPr marL="342900" indent="-342900" algn="l">
              <a:buFont typeface="Arial" panose="020B0604020202020204" pitchFamily="34" charset="0"/>
              <a:buChar char="•"/>
            </a:pPr>
            <a:r>
              <a:rPr lang="en-US" sz="1800" b="1" dirty="0">
                <a:solidFill>
                  <a:srgbClr val="000000"/>
                </a:solidFill>
              </a:rPr>
              <a:t>Wireless Access Point (AP) </a:t>
            </a:r>
            <a:r>
              <a:rPr lang="en-US" sz="1800" dirty="0">
                <a:solidFill>
                  <a:srgbClr val="000000"/>
                </a:solidFill>
              </a:rPr>
              <a:t>- Concentrate wireless signals from users and connect to the existing copper-based network infrastructure</a:t>
            </a:r>
          </a:p>
          <a:p>
            <a:pPr marL="342900" indent="-342900" algn="l">
              <a:buFont typeface="Arial" panose="020B0604020202020204" pitchFamily="34" charset="0"/>
              <a:buChar char="•"/>
            </a:pPr>
            <a:r>
              <a:rPr lang="en-US" sz="1800" b="1" dirty="0">
                <a:solidFill>
                  <a:srgbClr val="000000"/>
                </a:solidFill>
              </a:rPr>
              <a:t>Wireless NIC Adapters </a:t>
            </a:r>
            <a:r>
              <a:rPr lang="en-US" sz="1800" dirty="0">
                <a:solidFill>
                  <a:srgbClr val="000000"/>
                </a:solidFill>
              </a:rPr>
              <a:t>- Provide wireless communications capability to network hosts</a:t>
            </a:r>
          </a:p>
          <a:p>
            <a:pPr marL="0" indent="0" algn="l"/>
            <a:endParaRPr lang="en-US" sz="1800" dirty="0">
              <a:solidFill>
                <a:srgbClr val="000000"/>
              </a:solidFill>
            </a:endParaRPr>
          </a:p>
          <a:p>
            <a:pPr marL="0" indent="0" algn="l"/>
            <a:r>
              <a:rPr lang="en-US" sz="1800" dirty="0">
                <a:solidFill>
                  <a:srgbClr val="000000"/>
                </a:solidFill>
              </a:rPr>
              <a:t>There are a number of WLAN standards. When purchasing WLAN equipment, ensure compatibility, and interoperability.</a:t>
            </a:r>
          </a:p>
          <a:p>
            <a:pPr marL="0" indent="0" algn="l"/>
            <a:endParaRPr lang="en-US" sz="1800" dirty="0">
              <a:solidFill>
                <a:srgbClr val="000000"/>
              </a:solidFill>
            </a:endParaRPr>
          </a:p>
          <a:p>
            <a:pPr marL="0" indent="0" algn="l"/>
            <a:r>
              <a:rPr lang="en-US" sz="18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Packet Tracer – Connect a Wired and 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Packet Tracer, you will do the following:</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Connect to the Cloud</a:t>
            </a:r>
          </a:p>
          <a:p>
            <a:pPr marL="342900" indent="-342900" algn="l">
              <a:buFont typeface="Arial" panose="020B0604020202020204" pitchFamily="34" charset="0"/>
              <a:buChar char="•"/>
            </a:pPr>
            <a:r>
              <a:rPr lang="en-US" sz="1800" dirty="0">
                <a:solidFill>
                  <a:srgbClr val="000000"/>
                </a:solidFill>
              </a:rPr>
              <a:t>Connect a Router</a:t>
            </a:r>
          </a:p>
          <a:p>
            <a:pPr marL="342900" indent="-342900" algn="l">
              <a:buFont typeface="Arial" panose="020B0604020202020204" pitchFamily="34" charset="0"/>
              <a:buChar char="•"/>
            </a:pPr>
            <a:r>
              <a:rPr lang="en-US" sz="1800" dirty="0">
                <a:solidFill>
                  <a:srgbClr val="000000"/>
                </a:solidFill>
              </a:rPr>
              <a:t>Connect Remaining Devices</a:t>
            </a:r>
          </a:p>
          <a:p>
            <a:pPr marL="342900" indent="-342900" algn="l">
              <a:buFont typeface="Arial" panose="020B0604020202020204" pitchFamily="34" charset="0"/>
              <a:buChar char="•"/>
            </a:pPr>
            <a:r>
              <a:rPr lang="en-US" sz="1800" dirty="0">
                <a:solidFill>
                  <a:srgbClr val="000000"/>
                </a:solidFill>
              </a:rPr>
              <a:t>Verify Connections</a:t>
            </a:r>
          </a:p>
          <a:p>
            <a:pPr marL="342900" indent="-342900" algn="l">
              <a:buFont typeface="Arial" panose="020B0604020202020204" pitchFamily="34" charset="0"/>
              <a:buChar char="•"/>
            </a:pPr>
            <a:r>
              <a:rPr lang="en-US" sz="1800" dirty="0">
                <a:solidFill>
                  <a:srgbClr val="000000"/>
                </a:solidFill>
              </a:rPr>
              <a:t>Examine the Physical Topology</a:t>
            </a:r>
          </a:p>
          <a:p>
            <a:pPr marL="0" indent="0" algn="l"/>
            <a:endParaRPr lang="en-US" sz="1800" dirty="0">
              <a:solidFill>
                <a:srgbClr val="000000"/>
              </a:solidFill>
            </a:endParaRPr>
          </a:p>
        </p:txBody>
      </p:sp>
    </p:spTree>
    <p:extLst>
      <p:ext uri="{BB962C8B-B14F-4D97-AF65-F5344CB8AC3E}">
        <p14:creationId xmlns:p14="http://schemas.microsoft.com/office/powerpoint/2010/main" val="20749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Lab – View Wired and Wireless NIC Information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lab, you will complete the following objectives:</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Identify and Work with PC NICs</a:t>
            </a:r>
          </a:p>
          <a:p>
            <a:pPr marL="342900" indent="-342900" algn="l">
              <a:buFont typeface="Arial" panose="020B0604020202020204" pitchFamily="34" charset="0"/>
              <a:buChar char="•"/>
            </a:pPr>
            <a:r>
              <a:rPr lang="en-US" sz="1800" dirty="0">
                <a:solidFill>
                  <a:srgbClr val="000000"/>
                </a:solidFill>
              </a:rPr>
              <a:t>Identify and Use the System Tray Network Icons</a:t>
            </a:r>
          </a:p>
          <a:p>
            <a:pPr marL="0" indent="0" algn="l"/>
            <a:endParaRPr lang="en-US" sz="1800" dirty="0">
              <a:solidFill>
                <a:srgbClr val="000000"/>
              </a:solidFill>
            </a:endParaRPr>
          </a:p>
        </p:txBody>
      </p:sp>
    </p:spTree>
    <p:extLst>
      <p:ext uri="{BB962C8B-B14F-4D97-AF65-F5344CB8AC3E}">
        <p14:creationId xmlns:p14="http://schemas.microsoft.com/office/powerpoint/2010/main" val="40776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4.7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a:spcBef>
                <a:spcPts val="0"/>
              </a:spcBef>
              <a:spcAft>
                <a:spcPts val="0"/>
              </a:spcAft>
              <a:buFont typeface="Arial" panose="020B0604020202020204" pitchFamily="34" charset="0"/>
              <a:buChar char="•"/>
            </a:pPr>
            <a:r>
              <a:rPr lang="en-US" sz="1600" dirty="0"/>
              <a:t>Before any network communications can occur, a physical connection to a local network, either wired or wireless, must be established. </a:t>
            </a:r>
          </a:p>
          <a:p>
            <a:pPr marL="173037" indent="-342900">
              <a:spcBef>
                <a:spcPts val="0"/>
              </a:spcBef>
              <a:spcAft>
                <a:spcPts val="0"/>
              </a:spcAft>
              <a:buFont typeface="Arial" panose="020B0604020202020204" pitchFamily="34" charset="0"/>
              <a:buChar char="•"/>
            </a:pPr>
            <a:r>
              <a:rPr lang="en-US" sz="1600" dirty="0"/>
              <a:t>The physical layer consists of electronic circuitry, media, and connectors developed by engineers. </a:t>
            </a:r>
          </a:p>
          <a:p>
            <a:pPr marL="173037" indent="-342900">
              <a:spcBef>
                <a:spcPts val="0"/>
              </a:spcBef>
              <a:spcAft>
                <a:spcPts val="0"/>
              </a:spcAft>
              <a:buFont typeface="Arial" panose="020B0604020202020204" pitchFamily="34" charset="0"/>
              <a:buChar char="•"/>
            </a:pPr>
            <a:r>
              <a:rPr lang="en-US" sz="1600" dirty="0"/>
              <a:t>The physical layer standards address three functional areas: physical components, encoding, and signaling. </a:t>
            </a:r>
          </a:p>
          <a:p>
            <a:pPr marL="173037" indent="-342900">
              <a:spcBef>
                <a:spcPts val="0"/>
              </a:spcBef>
              <a:spcAft>
                <a:spcPts val="0"/>
              </a:spcAft>
              <a:buFont typeface="Arial" panose="020B0604020202020204" pitchFamily="34" charset="0"/>
              <a:buChar char="•"/>
            </a:pPr>
            <a:r>
              <a:rPr lang="en-US" sz="1600" dirty="0"/>
              <a:t>Three types of copper cabling are: UTP, STP, and coaxial cable (coax). </a:t>
            </a:r>
          </a:p>
          <a:p>
            <a:pPr marL="173037" indent="-342900">
              <a:spcBef>
                <a:spcPts val="0"/>
              </a:spcBef>
              <a:spcAft>
                <a:spcPts val="0"/>
              </a:spcAft>
              <a:buFont typeface="Arial" panose="020B0604020202020204" pitchFamily="34" charset="0"/>
              <a:buChar char="•"/>
            </a:pPr>
            <a:r>
              <a:rPr lang="en-US" sz="1600" dirty="0"/>
              <a:t>UTP cabling conforms to the standards established jointly by the TIA/EIA. The electrical characteristics of copper cabling are defined by the Institute of Electrical and Electronics Engineers (IEEE). </a:t>
            </a:r>
          </a:p>
          <a:p>
            <a:pPr marL="173037" indent="-342900">
              <a:spcBef>
                <a:spcPts val="0"/>
              </a:spcBef>
              <a:spcAft>
                <a:spcPts val="0"/>
              </a:spcAft>
              <a:buFont typeface="Arial" panose="020B0604020202020204" pitchFamily="34" charset="0"/>
              <a:buChar char="•"/>
            </a:pPr>
            <a:r>
              <a:rPr lang="en-US" sz="1600" dirty="0"/>
              <a:t>The main cable types that are obtained by using specific wiring conventions are Ethernet Straight-through and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600" dirty="0"/>
              <a:t>Optical fiber cable transmits data over longer distances and at higher bandwidths than any other networking media. </a:t>
            </a:r>
          </a:p>
          <a:p>
            <a:pPr>
              <a:spcBef>
                <a:spcPts val="0"/>
              </a:spcBef>
              <a:spcAft>
                <a:spcPts val="0"/>
              </a:spcAft>
              <a:buFont typeface="Arial" panose="020B0604020202020204" pitchFamily="34" charset="0"/>
              <a:buChar char="•"/>
            </a:pPr>
            <a:r>
              <a:rPr lang="en-US" sz="1600" dirty="0"/>
              <a:t>There are four types of fiber-optic connectors: ST, SC, LC, and duplex multimode LC. </a:t>
            </a:r>
          </a:p>
          <a:p>
            <a:pPr>
              <a:spcBef>
                <a:spcPts val="0"/>
              </a:spcBef>
              <a:spcAft>
                <a:spcPts val="0"/>
              </a:spcAft>
              <a:buFont typeface="Arial" panose="020B0604020202020204" pitchFamily="34" charset="0"/>
              <a:buChar char="•"/>
            </a:pPr>
            <a:r>
              <a:rPr lang="en-US" sz="1600" dirty="0"/>
              <a:t>Fiber-optic patch cords include SC-SC multimode, LC-LC single-mode, ST-LC multimode, and SC-ST single-mode. </a:t>
            </a:r>
          </a:p>
          <a:p>
            <a:pPr>
              <a:spcBef>
                <a:spcPts val="0"/>
              </a:spcBef>
              <a:spcAft>
                <a:spcPts val="0"/>
              </a:spcAft>
              <a:buFont typeface="Arial" panose="020B0604020202020204" pitchFamily="34" charset="0"/>
              <a:buChar char="•"/>
            </a:pPr>
            <a:r>
              <a:rPr lang="en-US" sz="1600" dirty="0"/>
              <a:t>Wireless media carry electromagnetic signals that represent the binary digits of data communications using radio or microwave frequencies. Wireless does have some limitations, including coverage area, interference, security, and the problems that occur with any shared medium. </a:t>
            </a:r>
          </a:p>
          <a:p>
            <a:pPr>
              <a:spcBef>
                <a:spcPts val="0"/>
              </a:spcBef>
              <a:spcAft>
                <a:spcPts val="0"/>
              </a:spcAft>
              <a:buFont typeface="Arial" panose="020B0604020202020204" pitchFamily="34" charset="0"/>
              <a:buChar char="•"/>
            </a:pPr>
            <a:r>
              <a:rPr lang="en-US" sz="1600" dirty="0"/>
              <a:t>Wireless standards include the following: Wi-Fi (IEEE 802.11), Bluetooth (IEEE 802.15), WiMAX (IEEE 802.16), and Zigbee (IEEE 802.15.4). </a:t>
            </a:r>
          </a:p>
          <a:p>
            <a:pPr>
              <a:spcBef>
                <a:spcPts val="0"/>
              </a:spcBef>
              <a:spcAft>
                <a:spcPts val="0"/>
              </a:spcAft>
              <a:buFont typeface="Arial" panose="020B0604020202020204" pitchFamily="34" charset="0"/>
              <a:buChar char="•"/>
            </a:pPr>
            <a:r>
              <a:rPr lang="en-US" sz="1600" dirty="0"/>
              <a:t>Wireless LAN (WLAN) requires a wireless AP and wireless NIC adapters.</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4.8 Summary</a:t>
            </a:r>
          </a:p>
        </p:txBody>
      </p:sp>
    </p:spTree>
    <p:custDataLst>
      <p:tags r:id="rId1"/>
    </p:custDataLst>
    <p:extLst>
      <p:ext uri="{BB962C8B-B14F-4D97-AF65-F5344CB8AC3E}">
        <p14:creationId xmlns:p14="http://schemas.microsoft.com/office/powerpoint/2010/main" val="364248008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Packet Tracer – Connect the Physical Layer</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a:spcBef>
                <a:spcPts val="0"/>
              </a:spcBef>
              <a:spcAft>
                <a:spcPts val="0"/>
              </a:spcAft>
              <a:buNone/>
            </a:pPr>
            <a:r>
              <a:rPr lang="en-US" dirty="0"/>
              <a:t>In this Packet Tracer, you will do the following:</a:t>
            </a:r>
          </a:p>
          <a:p>
            <a:pPr marL="0" indent="0">
              <a:spcBef>
                <a:spcPts val="0"/>
              </a:spcBef>
              <a:spcAft>
                <a:spcPts val="0"/>
              </a:spcAft>
              <a:buNone/>
            </a:pPr>
            <a:endParaRPr lang="en-US" dirty="0"/>
          </a:p>
          <a:p>
            <a:pPr>
              <a:buFont typeface="Arial" panose="020B0604020202020204" pitchFamily="34" charset="0"/>
              <a:buChar char="•"/>
            </a:pPr>
            <a:r>
              <a:rPr lang="en-US" dirty="0"/>
              <a:t>Identify Physical Characteristics of Internetworking Devices</a:t>
            </a:r>
          </a:p>
          <a:p>
            <a:pPr>
              <a:buFont typeface="Arial" panose="020B0604020202020204" pitchFamily="34" charset="0"/>
              <a:buChar char="•"/>
            </a:pPr>
            <a:r>
              <a:rPr lang="en-US" dirty="0"/>
              <a:t>Select Correct Modules for Connectivity</a:t>
            </a:r>
          </a:p>
          <a:p>
            <a:pPr>
              <a:buFont typeface="Arial" panose="020B0604020202020204" pitchFamily="34" charset="0"/>
              <a:buChar char="•"/>
            </a:pPr>
            <a:r>
              <a:rPr lang="en-US" dirty="0"/>
              <a:t>Connect Devices</a:t>
            </a:r>
          </a:p>
          <a:p>
            <a:pPr>
              <a:buFont typeface="Arial" panose="020B0604020202020204" pitchFamily="34" charset="0"/>
              <a:buChar char="•"/>
            </a:pPr>
            <a:r>
              <a:rPr lang="en-US" dirty="0"/>
              <a:t>Check Connectivity</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4: Physical Layer</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b="0" dirty="0">
                          <a:solidFill>
                            <a:srgbClr val="000000"/>
                          </a:solidFill>
                        </a:rPr>
                        <a:t>Telecommunications Industry Association/Electronic Industries Association (TIA/EIA)</a:t>
                      </a:r>
                    </a:p>
                    <a:p>
                      <a:pPr marL="285750" indent="-285750">
                        <a:buFont typeface="Arial" panose="020B0604020202020204" pitchFamily="34" charset="0"/>
                        <a:buChar char="•"/>
                      </a:pPr>
                      <a:r>
                        <a:rPr lang="en-US" b="0" dirty="0">
                          <a:solidFill>
                            <a:srgbClr val="000000"/>
                          </a:solidFill>
                        </a:rPr>
                        <a:t>latency</a:t>
                      </a:r>
                    </a:p>
                    <a:p>
                      <a:pPr marL="285750" indent="-285750">
                        <a:buFont typeface="Arial" panose="020B0604020202020204" pitchFamily="34" charset="0"/>
                        <a:buChar char="•"/>
                      </a:pPr>
                      <a:r>
                        <a:rPr lang="en-US" b="0" dirty="0">
                          <a:solidFill>
                            <a:srgbClr val="000000"/>
                          </a:solidFill>
                        </a:rPr>
                        <a:t>throughput</a:t>
                      </a:r>
                    </a:p>
                    <a:p>
                      <a:pPr marL="285750" indent="-285750">
                        <a:buFont typeface="Arial" panose="020B0604020202020204" pitchFamily="34" charset="0"/>
                        <a:buChar char="•"/>
                      </a:pPr>
                      <a:r>
                        <a:rPr lang="en-US" b="0" dirty="0">
                          <a:solidFill>
                            <a:srgbClr val="000000"/>
                          </a:solidFill>
                        </a:rPr>
                        <a:t>goodput</a:t>
                      </a:r>
                    </a:p>
                    <a:p>
                      <a:pPr marL="285750" indent="-285750">
                        <a:buFont typeface="Arial" panose="020B0604020202020204" pitchFamily="34" charset="0"/>
                        <a:buChar char="•"/>
                      </a:pPr>
                      <a:r>
                        <a:rPr lang="en-US" b="0" dirty="0">
                          <a:solidFill>
                            <a:srgbClr val="000000"/>
                          </a:solidFill>
                        </a:rPr>
                        <a:t>Electromagnetic interference (EMI) </a:t>
                      </a:r>
                    </a:p>
                    <a:p>
                      <a:pPr marL="285750" indent="-285750">
                        <a:buFont typeface="Arial" panose="020B0604020202020204" pitchFamily="34" charset="0"/>
                        <a:buChar char="•"/>
                      </a:pPr>
                      <a:r>
                        <a:rPr lang="en-US" b="0" dirty="0">
                          <a:solidFill>
                            <a:srgbClr val="000000"/>
                          </a:solidFill>
                        </a:rPr>
                        <a:t>Radio frequency interference (RFI)</a:t>
                      </a:r>
                    </a:p>
                    <a:p>
                      <a:pPr marL="285750" indent="-285750">
                        <a:buFont typeface="Arial" panose="020B0604020202020204" pitchFamily="34" charset="0"/>
                        <a:buChar char="•"/>
                      </a:pPr>
                      <a:r>
                        <a:rPr lang="en-US" b="0" dirty="0">
                          <a:solidFill>
                            <a:srgbClr val="000000"/>
                          </a:solidFill>
                        </a:rPr>
                        <a:t>Crosstalk</a:t>
                      </a:r>
                    </a:p>
                    <a:p>
                      <a:pPr marL="285750" indent="-285750">
                        <a:buFont typeface="Arial" panose="020B0604020202020204" pitchFamily="34" charset="0"/>
                        <a:buChar char="•"/>
                      </a:pPr>
                      <a:r>
                        <a:rPr lang="en-US" b="0" dirty="0">
                          <a:solidFill>
                            <a:srgbClr val="000000"/>
                          </a:solidFill>
                        </a:rPr>
                        <a:t>Unshielded Twisted Pair (UTP)</a:t>
                      </a:r>
                    </a:p>
                    <a:p>
                      <a:pPr marL="285750" indent="-285750">
                        <a:buFont typeface="Arial" panose="020B0604020202020204" pitchFamily="34" charset="0"/>
                        <a:buChar char="•"/>
                      </a:pPr>
                      <a:r>
                        <a:rPr lang="en-US" b="0" dirty="0">
                          <a:solidFill>
                            <a:srgbClr val="000000"/>
                          </a:solidFill>
                        </a:rPr>
                        <a:t>Shielded Twisted Pair (STP)</a:t>
                      </a:r>
                    </a:p>
                    <a:p>
                      <a:pPr marL="285750" indent="-285750">
                        <a:buFont typeface="Arial" panose="020B0604020202020204" pitchFamily="34" charset="0"/>
                        <a:buChar char="•"/>
                      </a:pPr>
                      <a:r>
                        <a:rPr lang="en-US" b="0" dirty="0">
                          <a:solidFill>
                            <a:srgbClr val="000000"/>
                          </a:solidFill>
                        </a:rPr>
                        <a:t>Coaxial cable</a:t>
                      </a:r>
                    </a:p>
                    <a:p>
                      <a:pPr marL="285750" indent="-285750">
                        <a:buFont typeface="Arial" panose="020B0604020202020204" pitchFamily="34" charset="0"/>
                        <a:buChar char="•"/>
                      </a:pPr>
                      <a:r>
                        <a:rPr lang="en-US" b="0" dirty="0">
                          <a:solidFill>
                            <a:srgbClr val="000000"/>
                          </a:solidFill>
                        </a:rPr>
                        <a:t>RJ-45</a:t>
                      </a:r>
                    </a:p>
                    <a:p>
                      <a:pPr marL="285750" indent="-285750">
                        <a:buFont typeface="Arial" panose="020B0604020202020204" pitchFamily="34" charset="0"/>
                        <a:buChar char="•"/>
                      </a:pPr>
                      <a:r>
                        <a:rPr lang="en-US" b="0" dirty="0">
                          <a:solidFill>
                            <a:srgbClr val="000000"/>
                          </a:solidFill>
                        </a:rPr>
                        <a:t>Cancellation</a:t>
                      </a:r>
                    </a:p>
                    <a:p>
                      <a:pPr marL="285750" indent="-285750">
                        <a:buFont typeface="Arial" panose="020B0604020202020204" pitchFamily="34" charset="0"/>
                        <a:buChar char="•"/>
                      </a:pPr>
                      <a:r>
                        <a:rPr lang="en-US" b="0" dirty="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b="0" dirty="0">
                          <a:solidFill>
                            <a:srgbClr val="000000"/>
                          </a:solidFill>
                        </a:rPr>
                        <a:t>Ethernet Straight-through</a:t>
                      </a:r>
                    </a:p>
                    <a:p>
                      <a:pPr marL="285750" indent="-285750">
                        <a:buFont typeface="Arial" panose="020B0604020202020204" pitchFamily="34" charset="0"/>
                        <a:buChar char="•"/>
                      </a:pPr>
                      <a:r>
                        <a:rPr lang="en-US" b="0" dirty="0">
                          <a:solidFill>
                            <a:srgbClr val="000000"/>
                          </a:solidFill>
                        </a:rPr>
                        <a:t>Ethernet crossover</a:t>
                      </a:r>
                    </a:p>
                    <a:p>
                      <a:pPr marL="285750" indent="-285750">
                        <a:buFont typeface="Arial" panose="020B0604020202020204" pitchFamily="34" charset="0"/>
                        <a:buChar char="•"/>
                      </a:pPr>
                      <a:r>
                        <a:rPr lang="en-US" b="0" dirty="0">
                          <a:solidFill>
                            <a:srgbClr val="000000"/>
                          </a:solidFill>
                        </a:rPr>
                        <a:t>Rollover</a:t>
                      </a:r>
                    </a:p>
                    <a:p>
                      <a:pPr marL="285750" indent="-285750">
                        <a:buFont typeface="Arial" panose="020B0604020202020204" pitchFamily="34" charset="0"/>
                        <a:buChar char="•"/>
                      </a:pPr>
                      <a:r>
                        <a:rPr lang="en-US" b="0" dirty="0">
                          <a:solidFill>
                            <a:srgbClr val="000000"/>
                          </a:solidFill>
                        </a:rPr>
                        <a:t>Single-Mode Fiber (SMF)</a:t>
                      </a:r>
                    </a:p>
                    <a:p>
                      <a:pPr marL="285750" indent="-285750">
                        <a:buFont typeface="Arial" panose="020B0604020202020204" pitchFamily="34" charset="0"/>
                        <a:buChar char="•"/>
                      </a:pPr>
                      <a:r>
                        <a:rPr lang="en-US" b="0" dirty="0">
                          <a:solidFill>
                            <a:srgbClr val="000000"/>
                          </a:solidFill>
                        </a:rPr>
                        <a:t>Multimode (MMF)</a:t>
                      </a:r>
                    </a:p>
                    <a:p>
                      <a:pPr marL="285750" indent="-285750">
                        <a:buFont typeface="Arial" panose="020B0604020202020204" pitchFamily="34" charset="0"/>
                        <a:buChar char="•"/>
                      </a:pPr>
                      <a:r>
                        <a:rPr lang="en-US" b="0" dirty="0">
                          <a:solidFill>
                            <a:srgbClr val="000000"/>
                          </a:solidFill>
                        </a:rPr>
                        <a:t>Straight-tip (ST) Connectors</a:t>
                      </a:r>
                    </a:p>
                    <a:p>
                      <a:pPr marL="285750" indent="-285750">
                        <a:buFont typeface="Arial" panose="020B0604020202020204" pitchFamily="34" charset="0"/>
                        <a:buChar char="•"/>
                      </a:pPr>
                      <a:r>
                        <a:rPr lang="en-US" b="0" dirty="0">
                          <a:solidFill>
                            <a:srgbClr val="000000"/>
                          </a:solidFill>
                        </a:rPr>
                        <a:t>Subscriber Connector (SC) Connectors</a:t>
                      </a:r>
                    </a:p>
                    <a:p>
                      <a:pPr marL="285750" indent="-285750">
                        <a:buFont typeface="Arial" panose="020B0604020202020204" pitchFamily="34" charset="0"/>
                        <a:buChar char="•"/>
                      </a:pPr>
                      <a:r>
                        <a:rPr lang="en-US" b="0" dirty="0">
                          <a:solidFill>
                            <a:srgbClr val="000000"/>
                          </a:solidFill>
                        </a:rPr>
                        <a:t>Lucent Connector (LC) Simplex Connectors</a:t>
                      </a:r>
                    </a:p>
                    <a:p>
                      <a:pPr marL="285750" indent="-285750">
                        <a:buFont typeface="Arial" panose="020B0604020202020204" pitchFamily="34" charset="0"/>
                        <a:buChar char="•"/>
                      </a:pPr>
                      <a:r>
                        <a:rPr lang="en-US" b="0" dirty="0">
                          <a:solidFill>
                            <a:srgbClr val="000000"/>
                          </a:solidFill>
                        </a:rPr>
                        <a:t>Duplex Multimode LC Connectors</a:t>
                      </a:r>
                    </a:p>
                    <a:p>
                      <a:pPr marL="285750" indent="-285750">
                        <a:buFont typeface="Arial" panose="020B0604020202020204" pitchFamily="34" charset="0"/>
                        <a:buChar char="•"/>
                      </a:pPr>
                      <a:r>
                        <a:rPr lang="en-US" b="0" dirty="0">
                          <a:solidFill>
                            <a:srgbClr val="000000"/>
                          </a:solidFill>
                        </a:rPr>
                        <a:t>Bluetooth (IEEE 802.15)</a:t>
                      </a:r>
                    </a:p>
                    <a:p>
                      <a:pPr marL="285750" indent="-285750">
                        <a:buFont typeface="Arial" panose="020B0604020202020204" pitchFamily="34" charset="0"/>
                        <a:buChar char="•"/>
                      </a:pPr>
                      <a:r>
                        <a:rPr lang="en-US" b="0" dirty="0">
                          <a:solidFill>
                            <a:srgbClr val="000000"/>
                          </a:solidFill>
                        </a:rPr>
                        <a:t>WiMAX (IEEE 802.16)</a:t>
                      </a:r>
                    </a:p>
                    <a:p>
                      <a:pPr marL="285750" indent="-285750">
                        <a:buFont typeface="Arial" panose="020B0604020202020204" pitchFamily="34" charset="0"/>
                        <a:buChar char="•"/>
                      </a:pPr>
                      <a:r>
                        <a:rPr lang="en-US" b="0" dirty="0">
                          <a:solidFill>
                            <a:srgbClr val="000000"/>
                          </a:solidFill>
                        </a:rPr>
                        <a:t>Zigbee (IEEE 802.15.4)</a:t>
                      </a:r>
                    </a:p>
                    <a:p>
                      <a:pPr marL="285750" indent="-285750">
                        <a:buFont typeface="Arial" panose="020B0604020202020204" pitchFamily="34" charset="0"/>
                        <a:buChar char="•"/>
                      </a:pPr>
                      <a:r>
                        <a:rPr lang="en-US" b="0" dirty="0">
                          <a:solidFill>
                            <a:srgbClr val="000000"/>
                          </a:solidFill>
                        </a:rPr>
                        <a:t>Wireless Access Point (AP)</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4: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46844236"/>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4.1.3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Purpose of the Physical Layer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4.2.7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Physical Layer Characteristics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4.3.6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Copper Cabling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4.4.4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Cable Pinouts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4.5.7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Fiber-Optic Cabling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4.6.4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Wireless Media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4.6.5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Connect a Wired and Wireless LAN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t>4.6.6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View Wired and Wireless NIC Information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4: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13429326"/>
              </p:ext>
            </p:extLst>
          </p:nvPr>
        </p:nvGraphicFramePr>
        <p:xfrm>
          <a:off x="455999" y="1147358"/>
          <a:ext cx="8229418" cy="65221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solidFill>
                            <a:srgbClr val="000000"/>
                          </a:solidFill>
                        </a:rPr>
                        <a:t>4.7.1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Connect the Physical Layer</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Best Practices</a:t>
            </a:r>
          </a:p>
        </p:txBody>
      </p:sp>
      <p:sp>
        <p:nvSpPr>
          <p:cNvPr id="11266" name="Rectangle 34"/>
          <p:cNvSpPr>
            <a:spLocks noGrp="1" noChangeArrowheads="1"/>
          </p:cNvSpPr>
          <p:nvPr>
            <p:ph idx="1"/>
          </p:nvPr>
        </p:nvSpPr>
        <p:spPr>
          <a:xfrm>
            <a:off x="145357" y="684644"/>
            <a:ext cx="8853286" cy="4155319"/>
          </a:xfrm>
        </p:spPr>
        <p:txBody>
          <a:bodyPr/>
          <a:lstStyle/>
          <a:p>
            <a:pPr marL="0" indent="0">
              <a:lnSpc>
                <a:spcPct val="85000"/>
              </a:lnSpc>
              <a:spcBef>
                <a:spcPct val="30000"/>
              </a:spcBef>
              <a:buNone/>
            </a:pPr>
            <a:r>
              <a:rPr lang="en-US" sz="1400" dirty="0"/>
              <a:t>Prior to teaching Module 4, the instructor should:</a:t>
            </a:r>
          </a:p>
          <a:p>
            <a:pPr eaLnBrk="1" hangingPunct="1">
              <a:lnSpc>
                <a:spcPct val="85000"/>
              </a:lnSpc>
              <a:spcBef>
                <a:spcPct val="30000"/>
              </a:spcBef>
              <a:buFont typeface="Arial" panose="020B0604020202020204" pitchFamily="34" charset="0"/>
              <a:buChar char="•"/>
            </a:pPr>
            <a:r>
              <a:rPr lang="en-US" sz="1400" dirty="0"/>
              <a:t>Review the activities and assessments for this module.</a:t>
            </a:r>
          </a:p>
          <a:p>
            <a:pPr eaLnBrk="1" hangingPunct="1">
              <a:lnSpc>
                <a:spcPct val="85000"/>
              </a:lnSpc>
              <a:spcBef>
                <a:spcPct val="30000"/>
              </a:spcBef>
              <a:buFont typeface="Arial" panose="020B0604020202020204" pitchFamily="34" charset="0"/>
              <a:buChar char="•"/>
            </a:pPr>
            <a:r>
              <a:rPr lang="en-US" sz="1400" dirty="0"/>
              <a:t>Try to include as many questions as possible to keep students engaged during classroom presentation.</a:t>
            </a:r>
          </a:p>
          <a:p>
            <a:pPr marL="0" indent="0" eaLnBrk="1" hangingPunct="1">
              <a:lnSpc>
                <a:spcPct val="85000"/>
              </a:lnSpc>
              <a:spcBef>
                <a:spcPct val="30000"/>
              </a:spcBef>
              <a:buNone/>
            </a:pPr>
            <a:r>
              <a:rPr lang="en-US" sz="1400" dirty="0"/>
              <a:t>Topic 4.1</a:t>
            </a:r>
          </a:p>
          <a:p>
            <a:pPr lvl="1">
              <a:lnSpc>
                <a:spcPct val="85000"/>
              </a:lnSpc>
              <a:spcBef>
                <a:spcPct val="30000"/>
              </a:spcBef>
            </a:pPr>
            <a:r>
              <a:rPr lang="en-US" dirty="0"/>
              <a:t>Ask the students or have a class discussion</a:t>
            </a:r>
          </a:p>
          <a:p>
            <a:pPr lvl="2">
              <a:lnSpc>
                <a:spcPct val="85000"/>
              </a:lnSpc>
              <a:spcBef>
                <a:spcPct val="30000"/>
              </a:spcBef>
            </a:pPr>
            <a:r>
              <a:rPr lang="en-US" sz="1400" dirty="0"/>
              <a:t>What kind of physical connection do they use in their home or work?</a:t>
            </a:r>
          </a:p>
          <a:p>
            <a:pPr lvl="2">
              <a:lnSpc>
                <a:spcPct val="85000"/>
              </a:lnSpc>
              <a:spcBef>
                <a:spcPct val="30000"/>
              </a:spcBef>
            </a:pPr>
            <a:r>
              <a:rPr lang="en-US" sz="1400" dirty="0"/>
              <a:t>Have you ever noticed the variety of physical connections in use in a typical business setting?</a:t>
            </a:r>
          </a:p>
          <a:p>
            <a:pPr marL="0" indent="0">
              <a:lnSpc>
                <a:spcPct val="85000"/>
              </a:lnSpc>
              <a:spcBef>
                <a:spcPct val="30000"/>
              </a:spcBef>
              <a:buNone/>
            </a:pPr>
            <a:r>
              <a:rPr lang="en-US" sz="1400" dirty="0"/>
              <a:t>Topic 4.2</a:t>
            </a:r>
          </a:p>
          <a:p>
            <a:pPr lvl="1">
              <a:lnSpc>
                <a:spcPct val="85000"/>
              </a:lnSpc>
              <a:spcBef>
                <a:spcPct val="30000"/>
              </a:spcBef>
            </a:pPr>
            <a:r>
              <a:rPr lang="en-US" dirty="0"/>
              <a:t>Ask the students or have a class discussion</a:t>
            </a:r>
          </a:p>
          <a:p>
            <a:pPr lvl="2">
              <a:lnSpc>
                <a:spcPct val="85000"/>
              </a:lnSpc>
              <a:spcBef>
                <a:spcPct val="30000"/>
              </a:spcBef>
            </a:pPr>
            <a:r>
              <a:rPr lang="en-US" sz="1400" dirty="0"/>
              <a:t>Can you think of scenarios outside of networking where physical standards are critical to success?</a:t>
            </a:r>
          </a:p>
          <a:p>
            <a:pPr lvl="2">
              <a:lnSpc>
                <a:spcPct val="85000"/>
              </a:lnSpc>
              <a:spcBef>
                <a:spcPct val="30000"/>
              </a:spcBef>
            </a:pPr>
            <a:r>
              <a:rPr lang="en-US" sz="1400" dirty="0"/>
              <a:t>Describe an occasion where you personally experienced the difference between Throughput and Goodput</a:t>
            </a:r>
          </a:p>
          <a:p>
            <a:pPr eaLnBrk="1" hangingPunct="1">
              <a:lnSpc>
                <a:spcPct val="85000"/>
              </a:lnSpc>
              <a:spcBef>
                <a:spcPct val="30000"/>
              </a:spcBef>
            </a:pPr>
            <a:endParaRPr lang="en-US" sz="1400"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Best Practices (Cont.)</a:t>
            </a:r>
          </a:p>
        </p:txBody>
      </p:sp>
      <p:sp>
        <p:nvSpPr>
          <p:cNvPr id="11266" name="Rectangle 34"/>
          <p:cNvSpPr>
            <a:spLocks noGrp="1" noChangeArrowheads="1"/>
          </p:cNvSpPr>
          <p:nvPr>
            <p:ph idx="1"/>
          </p:nvPr>
        </p:nvSpPr>
        <p:spPr>
          <a:xfrm>
            <a:off x="145357" y="628083"/>
            <a:ext cx="8853286" cy="4155319"/>
          </a:xfrm>
        </p:spPr>
        <p:txBody>
          <a:bodyPr/>
          <a:lstStyle/>
          <a:p>
            <a:pPr marL="0" indent="0" eaLnBrk="1" hangingPunct="1">
              <a:lnSpc>
                <a:spcPct val="85000"/>
              </a:lnSpc>
              <a:spcBef>
                <a:spcPct val="30000"/>
              </a:spcBef>
              <a:buNone/>
            </a:pPr>
            <a:r>
              <a:rPr lang="en-US" sz="1300" dirty="0"/>
              <a:t>Topic 4.3</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What kinds of things do you think will generate EMI or RFI that could have an effect on UTP?</a:t>
            </a:r>
          </a:p>
          <a:p>
            <a:pPr lvl="2">
              <a:lnSpc>
                <a:spcPct val="85000"/>
              </a:lnSpc>
              <a:spcBef>
                <a:spcPct val="30000"/>
              </a:spcBef>
            </a:pPr>
            <a:r>
              <a:rPr lang="en-US" sz="1300" dirty="0"/>
              <a:t>Why do you suppose copper is the conductor of choice?</a:t>
            </a:r>
          </a:p>
          <a:p>
            <a:pPr marL="0" indent="0">
              <a:lnSpc>
                <a:spcPct val="85000"/>
              </a:lnSpc>
              <a:spcBef>
                <a:spcPct val="30000"/>
              </a:spcBef>
              <a:buNone/>
            </a:pPr>
            <a:r>
              <a:rPr lang="en-US" sz="1300" dirty="0"/>
              <a:t>Topic 4.4</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What would happen if you tried to use a cable that was terminated using different standards at each end?</a:t>
            </a:r>
          </a:p>
          <a:p>
            <a:pPr lvl="2">
              <a:lnSpc>
                <a:spcPct val="85000"/>
              </a:lnSpc>
              <a:spcBef>
                <a:spcPct val="30000"/>
              </a:spcBef>
            </a:pPr>
            <a:r>
              <a:rPr lang="en-US" sz="1300" dirty="0"/>
              <a:t>What is it that makes the higher numbered categories of copper wire better?</a:t>
            </a:r>
          </a:p>
          <a:p>
            <a:pPr marL="0" indent="0">
              <a:lnSpc>
                <a:spcPct val="85000"/>
              </a:lnSpc>
              <a:spcBef>
                <a:spcPct val="30000"/>
              </a:spcBef>
              <a:buNone/>
            </a:pPr>
            <a:r>
              <a:rPr lang="en-US" sz="1300" dirty="0"/>
              <a:t>Topic 4.5</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Have you ever seen or dealt with a fiber optic connection?</a:t>
            </a:r>
          </a:p>
          <a:p>
            <a:pPr lvl="2">
              <a:lnSpc>
                <a:spcPct val="85000"/>
              </a:lnSpc>
              <a:spcBef>
                <a:spcPct val="30000"/>
              </a:spcBef>
            </a:pPr>
            <a:r>
              <a:rPr lang="en-US" sz="1300" dirty="0"/>
              <a:t>If available, pass around some fiber optic patch cables with different connectors.</a:t>
            </a:r>
          </a:p>
          <a:p>
            <a:pPr marL="0" indent="0">
              <a:lnSpc>
                <a:spcPct val="85000"/>
              </a:lnSpc>
              <a:spcBef>
                <a:spcPct val="30000"/>
              </a:spcBef>
              <a:buNone/>
            </a:pPr>
            <a:r>
              <a:rPr lang="en-US" sz="1300" dirty="0"/>
              <a:t>Topic 4.6</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Have you ever used a wireless device other than 802.11 Wi-Fi?</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7291</TotalTime>
  <Words>4103</Words>
  <Application>Microsoft Office PowerPoint</Application>
  <PresentationFormat>On-screen Show (16:9)</PresentationFormat>
  <Paragraphs>640</Paragraphs>
  <Slides>52</Slides>
  <Notes>50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CiscoSans ExtraLight</vt:lpstr>
      <vt:lpstr>Wingdings</vt:lpstr>
      <vt:lpstr>Default Theme</vt:lpstr>
      <vt:lpstr>Module 4: Physical Layer</vt:lpstr>
      <vt:lpstr>Instructor Materials – Module 4 Planning Guide</vt:lpstr>
      <vt:lpstr>What to Expect in this Module</vt:lpstr>
      <vt:lpstr>What to Expect in this Module (Cont.)</vt:lpstr>
      <vt:lpstr>Check Your Understanding</vt:lpstr>
      <vt:lpstr>Module 4: Activities</vt:lpstr>
      <vt:lpstr>Module 4: Activities (Cont.)</vt:lpstr>
      <vt:lpstr>Module 4: Best Practices</vt:lpstr>
      <vt:lpstr>Module 4: Best Practices (Cont.)</vt:lpstr>
      <vt:lpstr>Module 4: Physical Layer</vt:lpstr>
      <vt:lpstr>Module Objectives</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Physical Layer Characteristics Bandwidth Terminology</vt:lpstr>
      <vt:lpstr>4.3 Copper Cabling</vt:lpstr>
      <vt:lpstr>Copper Cabling Characteristics of Copper Cabling</vt:lpstr>
      <vt:lpstr>Copper Cabling Types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Wireless Media Wireless LAN</vt:lpstr>
      <vt:lpstr>Wireless Media Packet Tracer – Connect a Wired and Wireless LAN</vt:lpstr>
      <vt:lpstr>Wireless Media Lab – View Wired and Wireless NIC Information</vt:lpstr>
      <vt:lpstr>4.7 Module Practice and Quiz</vt:lpstr>
      <vt:lpstr>Module Practice and Quiz What did I learn in this module?</vt:lpstr>
      <vt:lpstr>Module Practice and Quiz What did I learn in this module (Cont.)?</vt:lpstr>
      <vt:lpstr>4.8 Summary</vt:lpstr>
      <vt:lpstr>Module Practice and Quiz Packet Tracer – Connect the Physical Layer</vt:lpstr>
      <vt:lpstr>Module 4: Physical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mạnh đức</cp:lastModifiedBy>
  <cp:revision>214</cp:revision>
  <dcterms:created xsi:type="dcterms:W3CDTF">2019-10-18T06:21:22Z</dcterms:created>
  <dcterms:modified xsi:type="dcterms:W3CDTF">2023-09-13T12:47:45Z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